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0"/>
  </p:notesMasterIdLst>
  <p:sldIdLst>
    <p:sldId id="339" r:id="rId5"/>
    <p:sldId id="305" r:id="rId6"/>
    <p:sldId id="2613" r:id="rId7"/>
    <p:sldId id="2610" r:id="rId8"/>
    <p:sldId id="2614" r:id="rId9"/>
    <p:sldId id="2593" r:id="rId10"/>
    <p:sldId id="2615" r:id="rId11"/>
    <p:sldId id="2616" r:id="rId12"/>
    <p:sldId id="2617" r:id="rId13"/>
    <p:sldId id="2618" r:id="rId14"/>
    <p:sldId id="2626" r:id="rId15"/>
    <p:sldId id="2620" r:id="rId16"/>
    <p:sldId id="2628" r:id="rId17"/>
    <p:sldId id="2629" r:id="rId18"/>
    <p:sldId id="2630" r:id="rId19"/>
    <p:sldId id="2631" r:id="rId20"/>
    <p:sldId id="2632" r:id="rId21"/>
    <p:sldId id="2641" r:id="rId22"/>
    <p:sldId id="2622" r:id="rId23"/>
    <p:sldId id="2638" r:id="rId24"/>
    <p:sldId id="2639" r:id="rId25"/>
    <p:sldId id="2633" r:id="rId26"/>
    <p:sldId id="2636" r:id="rId27"/>
    <p:sldId id="2640" r:id="rId28"/>
    <p:sldId id="271" r:id="rId29"/>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rlos Eduardo Cardenas Escutia" initials="CECE" lastIdx="4" clrIdx="0"/>
  <p:cmAuthor id="2" name="Mariana Alegret" initials="M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E6D"/>
    <a:srgbClr val="009ADE"/>
    <a:srgbClr val="00538B"/>
    <a:srgbClr val="00A2DD"/>
    <a:srgbClr val="01B8AA"/>
    <a:srgbClr val="FFFFFF"/>
    <a:srgbClr val="F2F2F2"/>
    <a:srgbClr val="F2F1F1"/>
    <a:srgbClr val="FF2F92"/>
    <a:srgbClr val="C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p:restoredTop sz="94745"/>
  </p:normalViewPr>
  <p:slideViewPr>
    <p:cSldViewPr snapToGrid="0">
      <p:cViewPr varScale="1">
        <p:scale>
          <a:sx n="81" d="100"/>
          <a:sy n="81" d="100"/>
        </p:scale>
        <p:origin x="725"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19D9A9-9812-40A1-B393-2DE48912B651}" type="datetimeFigureOut">
              <a:rPr lang="es-MX" smtClean="0"/>
              <a:t>12/12/19</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20E113-1D4B-46B9-A66D-DE2F7EB044DE}" type="slidenum">
              <a:rPr lang="es-MX" smtClean="0"/>
              <a:t>‹Nº›</a:t>
            </a:fld>
            <a:endParaRPr lang="es-MX"/>
          </a:p>
        </p:txBody>
      </p:sp>
    </p:spTree>
    <p:extLst>
      <p:ext uri="{BB962C8B-B14F-4D97-AF65-F5344CB8AC3E}">
        <p14:creationId xmlns:p14="http://schemas.microsoft.com/office/powerpoint/2010/main" val="33928567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0EB3762B-7F7C-403B-8E15-C19F1954333E}" type="slidenum">
              <a:rPr lang="es-MX" smtClean="0"/>
              <a:t>1</a:t>
            </a:fld>
            <a:endParaRPr lang="es-MX"/>
          </a:p>
        </p:txBody>
      </p:sp>
    </p:spTree>
    <p:extLst>
      <p:ext uri="{BB962C8B-B14F-4D97-AF65-F5344CB8AC3E}">
        <p14:creationId xmlns:p14="http://schemas.microsoft.com/office/powerpoint/2010/main" val="7846690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2FF07A4-C066-4727-B8EA-86300723FF6B}" type="slidenum">
              <a:rPr lang="en-US" smtClean="0"/>
              <a:t>2</a:t>
            </a:fld>
            <a:endParaRPr lang="en-US"/>
          </a:p>
        </p:txBody>
      </p:sp>
    </p:spTree>
    <p:extLst>
      <p:ext uri="{BB962C8B-B14F-4D97-AF65-F5344CB8AC3E}">
        <p14:creationId xmlns:p14="http://schemas.microsoft.com/office/powerpoint/2010/main" val="21708666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720E113-1D4B-46B9-A66D-DE2F7EB044DE}" type="slidenum">
              <a:rPr lang="es-MX" smtClean="0"/>
              <a:t>3</a:t>
            </a:fld>
            <a:endParaRPr lang="es-MX"/>
          </a:p>
        </p:txBody>
      </p:sp>
    </p:spTree>
    <p:extLst>
      <p:ext uri="{BB962C8B-B14F-4D97-AF65-F5344CB8AC3E}">
        <p14:creationId xmlns:p14="http://schemas.microsoft.com/office/powerpoint/2010/main" val="5536799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6BE02D-20C0-F840-AFAC-BEA99C74FDC2}" type="slidenum">
              <a:rPr lang="en-US" smtClean="0"/>
              <a:pPr/>
              <a:t>4</a:t>
            </a:fld>
            <a:endParaRPr lang="en-US"/>
          </a:p>
        </p:txBody>
      </p:sp>
    </p:spTree>
    <p:extLst>
      <p:ext uri="{BB962C8B-B14F-4D97-AF65-F5344CB8AC3E}">
        <p14:creationId xmlns:p14="http://schemas.microsoft.com/office/powerpoint/2010/main" val="28981698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720E113-1D4B-46B9-A66D-DE2F7EB044DE}" type="slidenum">
              <a:rPr lang="es-MX" smtClean="0"/>
              <a:t>5</a:t>
            </a:fld>
            <a:endParaRPr lang="es-MX"/>
          </a:p>
        </p:txBody>
      </p:sp>
    </p:spTree>
    <p:extLst>
      <p:ext uri="{BB962C8B-B14F-4D97-AF65-F5344CB8AC3E}">
        <p14:creationId xmlns:p14="http://schemas.microsoft.com/office/powerpoint/2010/main" val="6958674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720E113-1D4B-46B9-A66D-DE2F7EB044DE}" type="slidenum">
              <a:rPr lang="es-MX" smtClean="0"/>
              <a:t>7</a:t>
            </a:fld>
            <a:endParaRPr lang="es-MX"/>
          </a:p>
        </p:txBody>
      </p:sp>
    </p:spTree>
    <p:extLst>
      <p:ext uri="{BB962C8B-B14F-4D97-AF65-F5344CB8AC3E}">
        <p14:creationId xmlns:p14="http://schemas.microsoft.com/office/powerpoint/2010/main" val="2589830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720E113-1D4B-46B9-A66D-DE2F7EB044DE}" type="slidenum">
              <a:rPr lang="es-MX" smtClean="0"/>
              <a:t>9</a:t>
            </a:fld>
            <a:endParaRPr lang="es-MX"/>
          </a:p>
        </p:txBody>
      </p:sp>
    </p:spTree>
    <p:extLst>
      <p:ext uri="{BB962C8B-B14F-4D97-AF65-F5344CB8AC3E}">
        <p14:creationId xmlns:p14="http://schemas.microsoft.com/office/powerpoint/2010/main" val="1333899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720E113-1D4B-46B9-A66D-DE2F7EB044DE}" type="slidenum">
              <a:rPr lang="es-MX" smtClean="0"/>
              <a:t>19</a:t>
            </a:fld>
            <a:endParaRPr lang="es-MX"/>
          </a:p>
        </p:txBody>
      </p:sp>
    </p:spTree>
    <p:extLst>
      <p:ext uri="{BB962C8B-B14F-4D97-AF65-F5344CB8AC3E}">
        <p14:creationId xmlns:p14="http://schemas.microsoft.com/office/powerpoint/2010/main" val="16155767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720E113-1D4B-46B9-A66D-DE2F7EB044DE}" type="slidenum">
              <a:rPr lang="es-MX" smtClean="0"/>
              <a:t>25</a:t>
            </a:fld>
            <a:endParaRPr lang="es-MX"/>
          </a:p>
        </p:txBody>
      </p:sp>
    </p:spTree>
    <p:extLst>
      <p:ext uri="{BB962C8B-B14F-4D97-AF65-F5344CB8AC3E}">
        <p14:creationId xmlns:p14="http://schemas.microsoft.com/office/powerpoint/2010/main" val="16382241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28248F0-0BBF-4D90-8789-B7488A666B1D}"/>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MX"/>
          </a:p>
        </p:txBody>
      </p:sp>
      <p:sp>
        <p:nvSpPr>
          <p:cNvPr id="3" name="Subtítulo 2">
            <a:extLst>
              <a:ext uri="{FF2B5EF4-FFF2-40B4-BE49-F238E27FC236}">
                <a16:creationId xmlns:a16="http://schemas.microsoft.com/office/drawing/2014/main" id="{9E4758AD-7C1A-40DF-BCD3-343357F3273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MX"/>
          </a:p>
        </p:txBody>
      </p:sp>
      <p:sp>
        <p:nvSpPr>
          <p:cNvPr id="4" name="Marcador de fecha 3">
            <a:extLst>
              <a:ext uri="{FF2B5EF4-FFF2-40B4-BE49-F238E27FC236}">
                <a16:creationId xmlns:a16="http://schemas.microsoft.com/office/drawing/2014/main" id="{367E3933-8AEC-4202-AF93-4F569349340A}"/>
              </a:ext>
            </a:extLst>
          </p:cNvPr>
          <p:cNvSpPr>
            <a:spLocks noGrp="1"/>
          </p:cNvSpPr>
          <p:nvPr>
            <p:ph type="dt" sz="half" idx="10"/>
          </p:nvPr>
        </p:nvSpPr>
        <p:spPr/>
        <p:txBody>
          <a:bodyPr/>
          <a:lstStyle/>
          <a:p>
            <a:fld id="{CCCBEF36-55C8-4B0D-AD46-BF745A9A0C51}" type="datetimeFigureOut">
              <a:rPr lang="es-MX" smtClean="0"/>
              <a:t>12/12/19</a:t>
            </a:fld>
            <a:endParaRPr lang="es-MX"/>
          </a:p>
        </p:txBody>
      </p:sp>
      <p:sp>
        <p:nvSpPr>
          <p:cNvPr id="5" name="Marcador de pie de página 4">
            <a:extLst>
              <a:ext uri="{FF2B5EF4-FFF2-40B4-BE49-F238E27FC236}">
                <a16:creationId xmlns:a16="http://schemas.microsoft.com/office/drawing/2014/main" id="{441588CE-174F-4556-A336-3BB22529515E}"/>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EF78C569-0B09-4F72-BA3E-FFDA0695D23E}"/>
              </a:ext>
            </a:extLst>
          </p:cNvPr>
          <p:cNvSpPr>
            <a:spLocks noGrp="1"/>
          </p:cNvSpPr>
          <p:nvPr>
            <p:ph type="sldNum" sz="quarter" idx="12"/>
          </p:nvPr>
        </p:nvSpPr>
        <p:spPr/>
        <p:txBody>
          <a:bodyPr/>
          <a:lstStyle/>
          <a:p>
            <a:fld id="{06C067A8-2EB2-4704-90EC-A81DDD517AEE}" type="slidenum">
              <a:rPr lang="es-MX" smtClean="0"/>
              <a:t>‹Nº›</a:t>
            </a:fld>
            <a:endParaRPr lang="es-MX"/>
          </a:p>
        </p:txBody>
      </p:sp>
    </p:spTree>
    <p:extLst>
      <p:ext uri="{BB962C8B-B14F-4D97-AF65-F5344CB8AC3E}">
        <p14:creationId xmlns:p14="http://schemas.microsoft.com/office/powerpoint/2010/main" val="41765743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8E23129-51C2-4A6A-A7FF-0221DEE163D5}"/>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76AC4692-87D9-447C-AC59-9844693E67AA}"/>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671E1BF1-66F3-4688-B58D-67DAD09A407B}"/>
              </a:ext>
            </a:extLst>
          </p:cNvPr>
          <p:cNvSpPr>
            <a:spLocks noGrp="1"/>
          </p:cNvSpPr>
          <p:nvPr>
            <p:ph type="dt" sz="half" idx="10"/>
          </p:nvPr>
        </p:nvSpPr>
        <p:spPr/>
        <p:txBody>
          <a:bodyPr/>
          <a:lstStyle/>
          <a:p>
            <a:fld id="{CCCBEF36-55C8-4B0D-AD46-BF745A9A0C51}" type="datetimeFigureOut">
              <a:rPr lang="es-MX" smtClean="0"/>
              <a:t>12/12/19</a:t>
            </a:fld>
            <a:endParaRPr lang="es-MX"/>
          </a:p>
        </p:txBody>
      </p:sp>
      <p:sp>
        <p:nvSpPr>
          <p:cNvPr id="5" name="Marcador de pie de página 4">
            <a:extLst>
              <a:ext uri="{FF2B5EF4-FFF2-40B4-BE49-F238E27FC236}">
                <a16:creationId xmlns:a16="http://schemas.microsoft.com/office/drawing/2014/main" id="{65655DDD-923B-48C5-BB24-5103006FB140}"/>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B52059AB-42AE-4436-853B-97596540FDCD}"/>
              </a:ext>
            </a:extLst>
          </p:cNvPr>
          <p:cNvSpPr>
            <a:spLocks noGrp="1"/>
          </p:cNvSpPr>
          <p:nvPr>
            <p:ph type="sldNum" sz="quarter" idx="12"/>
          </p:nvPr>
        </p:nvSpPr>
        <p:spPr/>
        <p:txBody>
          <a:bodyPr/>
          <a:lstStyle/>
          <a:p>
            <a:fld id="{06C067A8-2EB2-4704-90EC-A81DDD517AEE}" type="slidenum">
              <a:rPr lang="es-MX" smtClean="0"/>
              <a:t>‹Nº›</a:t>
            </a:fld>
            <a:endParaRPr lang="es-MX"/>
          </a:p>
        </p:txBody>
      </p:sp>
    </p:spTree>
    <p:extLst>
      <p:ext uri="{BB962C8B-B14F-4D97-AF65-F5344CB8AC3E}">
        <p14:creationId xmlns:p14="http://schemas.microsoft.com/office/powerpoint/2010/main" val="15586625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B7241B26-3AC6-49F4-B5A2-480ECFF8EEE9}"/>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1824A6E7-E8D9-40CE-9582-E0884EEE935E}"/>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09175DB5-6358-4FDE-9832-4FDE524C7B95}"/>
              </a:ext>
            </a:extLst>
          </p:cNvPr>
          <p:cNvSpPr>
            <a:spLocks noGrp="1"/>
          </p:cNvSpPr>
          <p:nvPr>
            <p:ph type="dt" sz="half" idx="10"/>
          </p:nvPr>
        </p:nvSpPr>
        <p:spPr/>
        <p:txBody>
          <a:bodyPr/>
          <a:lstStyle/>
          <a:p>
            <a:fld id="{CCCBEF36-55C8-4B0D-AD46-BF745A9A0C51}" type="datetimeFigureOut">
              <a:rPr lang="es-MX" smtClean="0"/>
              <a:t>12/12/19</a:t>
            </a:fld>
            <a:endParaRPr lang="es-MX"/>
          </a:p>
        </p:txBody>
      </p:sp>
      <p:sp>
        <p:nvSpPr>
          <p:cNvPr id="5" name="Marcador de pie de página 4">
            <a:extLst>
              <a:ext uri="{FF2B5EF4-FFF2-40B4-BE49-F238E27FC236}">
                <a16:creationId xmlns:a16="http://schemas.microsoft.com/office/drawing/2014/main" id="{01F34008-0C6D-4423-A5A9-9B437ACC2E8E}"/>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91C51809-154F-4663-9ACE-A7F1C8365F9B}"/>
              </a:ext>
            </a:extLst>
          </p:cNvPr>
          <p:cNvSpPr>
            <a:spLocks noGrp="1"/>
          </p:cNvSpPr>
          <p:nvPr>
            <p:ph type="sldNum" sz="quarter" idx="12"/>
          </p:nvPr>
        </p:nvSpPr>
        <p:spPr/>
        <p:txBody>
          <a:bodyPr/>
          <a:lstStyle/>
          <a:p>
            <a:fld id="{06C067A8-2EB2-4704-90EC-A81DDD517AEE}" type="slidenum">
              <a:rPr lang="es-MX" smtClean="0"/>
              <a:t>‹Nº›</a:t>
            </a:fld>
            <a:endParaRPr lang="es-MX"/>
          </a:p>
        </p:txBody>
      </p:sp>
    </p:spTree>
    <p:extLst>
      <p:ext uri="{BB962C8B-B14F-4D97-AF65-F5344CB8AC3E}">
        <p14:creationId xmlns:p14="http://schemas.microsoft.com/office/powerpoint/2010/main" val="24351536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57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853589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7_Title Slid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6E089A10-26E5-4CF4-8594-62BEF201A291}"/>
              </a:ext>
            </a:extLst>
          </p:cNvPr>
          <p:cNvSpPr>
            <a:spLocks noGrp="1"/>
          </p:cNvSpPr>
          <p:nvPr>
            <p:ph type="pic" sz="quarter" idx="12" hasCustomPrompt="1"/>
          </p:nvPr>
        </p:nvSpPr>
        <p:spPr>
          <a:xfrm>
            <a:off x="8057102" y="1316627"/>
            <a:ext cx="2408107" cy="4224747"/>
          </a:xfrm>
          <a:custGeom>
            <a:avLst/>
            <a:gdLst>
              <a:gd name="connsiteX0" fmla="*/ 0 w 4816841"/>
              <a:gd name="connsiteY0" fmla="*/ 0 h 8449493"/>
              <a:gd name="connsiteX1" fmla="*/ 4601865 w 4816841"/>
              <a:gd name="connsiteY1" fmla="*/ 0 h 8449493"/>
              <a:gd name="connsiteX2" fmla="*/ 4816841 w 4816841"/>
              <a:gd name="connsiteY2" fmla="*/ 214976 h 8449493"/>
              <a:gd name="connsiteX3" fmla="*/ 4816841 w 4816841"/>
              <a:gd name="connsiteY3" fmla="*/ 8234517 h 8449493"/>
              <a:gd name="connsiteX4" fmla="*/ 4601865 w 4816841"/>
              <a:gd name="connsiteY4" fmla="*/ 8449493 h 8449493"/>
              <a:gd name="connsiteX5" fmla="*/ 0 w 4816841"/>
              <a:gd name="connsiteY5" fmla="*/ 8449493 h 844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16841" h="8449493">
                <a:moveTo>
                  <a:pt x="0" y="0"/>
                </a:moveTo>
                <a:lnTo>
                  <a:pt x="4601865" y="0"/>
                </a:lnTo>
                <a:cubicBezTo>
                  <a:pt x="4720593" y="0"/>
                  <a:pt x="4816841" y="96248"/>
                  <a:pt x="4816841" y="214976"/>
                </a:cubicBezTo>
                <a:lnTo>
                  <a:pt x="4816841" y="8234517"/>
                </a:lnTo>
                <a:cubicBezTo>
                  <a:pt x="4816841" y="8353245"/>
                  <a:pt x="4720593" y="8449493"/>
                  <a:pt x="4601865" y="8449493"/>
                </a:cubicBezTo>
                <a:lnTo>
                  <a:pt x="0" y="8449493"/>
                </a:lnTo>
                <a:close/>
              </a:path>
            </a:pathLst>
          </a:custGeom>
          <a:pattFill prst="pct60">
            <a:fgClr>
              <a:schemeClr val="bg1"/>
            </a:fgClr>
            <a:bgClr>
              <a:schemeClr val="bg1">
                <a:lumMod val="85000"/>
              </a:schemeClr>
            </a:bgClr>
          </a:pattFill>
          <a:effectLst/>
        </p:spPr>
        <p:txBody>
          <a:bodyPr wrap="square" anchor="ctr">
            <a:noAutofit/>
          </a:bodyPr>
          <a:lstStyle>
            <a:lvl1pPr marL="0" indent="0" algn="ctr">
              <a:buNone/>
              <a:defRPr sz="1800">
                <a:solidFill>
                  <a:schemeClr val="tx1">
                    <a:alpha val="73000"/>
                  </a:schemeClr>
                </a:solidFill>
              </a:defRPr>
            </a:lvl1pPr>
          </a:lstStyle>
          <a:p>
            <a:r>
              <a:rPr lang="en-US"/>
              <a:t>Click icon to add picture,</a:t>
            </a:r>
          </a:p>
          <a:p>
            <a:r>
              <a:rPr lang="en-US"/>
              <a:t>Drag and Drop</a:t>
            </a:r>
          </a:p>
        </p:txBody>
      </p:sp>
    </p:spTree>
    <p:extLst>
      <p:ext uri="{BB962C8B-B14F-4D97-AF65-F5344CB8AC3E}">
        <p14:creationId xmlns:p14="http://schemas.microsoft.com/office/powerpoint/2010/main" val="3336487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20000" decel="80000" fill="hold" grpId="0" nodeType="withEffect">
                                  <p:stCondLst>
                                    <p:cond delay="3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Logos">
    <p:spTree>
      <p:nvGrpSpPr>
        <p:cNvPr id="1" name=""/>
        <p:cNvGrpSpPr/>
        <p:nvPr/>
      </p:nvGrpSpPr>
      <p:grpSpPr>
        <a:xfrm>
          <a:off x="0" y="0"/>
          <a:ext cx="0" cy="0"/>
          <a:chOff x="0" y="0"/>
          <a:chExt cx="0" cy="0"/>
        </a:xfrm>
      </p:grpSpPr>
      <p:sp>
        <p:nvSpPr>
          <p:cNvPr id="26" name="Picture Placeholder 17"/>
          <p:cNvSpPr>
            <a:spLocks noGrp="1"/>
          </p:cNvSpPr>
          <p:nvPr>
            <p:ph type="pic" sz="quarter" idx="18"/>
          </p:nvPr>
        </p:nvSpPr>
        <p:spPr>
          <a:xfrm>
            <a:off x="1000050" y="1580477"/>
            <a:ext cx="1523999" cy="1140617"/>
          </a:xfrm>
          <a:solidFill>
            <a:schemeClr val="bg1">
              <a:lumMod val="95000"/>
            </a:schemeClr>
          </a:solidFill>
        </p:spPr>
        <p:txBody>
          <a:bodyPr>
            <a:normAutofit/>
          </a:bodyPr>
          <a:lstStyle>
            <a:lvl1pPr marL="0" indent="0">
              <a:buNone/>
              <a:defRPr sz="1050">
                <a:solidFill>
                  <a:schemeClr val="tx1"/>
                </a:solidFill>
              </a:defRPr>
            </a:lvl1pPr>
          </a:lstStyle>
          <a:p>
            <a:endParaRPr lang="en-US"/>
          </a:p>
        </p:txBody>
      </p:sp>
      <p:sp>
        <p:nvSpPr>
          <p:cNvPr id="27" name="Picture Placeholder 17"/>
          <p:cNvSpPr>
            <a:spLocks noGrp="1"/>
          </p:cNvSpPr>
          <p:nvPr>
            <p:ph type="pic" sz="quarter" idx="19"/>
          </p:nvPr>
        </p:nvSpPr>
        <p:spPr>
          <a:xfrm>
            <a:off x="2739417" y="1580477"/>
            <a:ext cx="1523999" cy="1140617"/>
          </a:xfrm>
          <a:solidFill>
            <a:schemeClr val="bg1">
              <a:lumMod val="95000"/>
            </a:schemeClr>
          </a:solidFill>
        </p:spPr>
        <p:txBody>
          <a:bodyPr>
            <a:normAutofit/>
          </a:bodyPr>
          <a:lstStyle>
            <a:lvl1pPr marL="0" indent="0">
              <a:buNone/>
              <a:defRPr sz="1050">
                <a:solidFill>
                  <a:schemeClr val="tx1"/>
                </a:solidFill>
              </a:defRPr>
            </a:lvl1pPr>
          </a:lstStyle>
          <a:p>
            <a:endParaRPr lang="en-US"/>
          </a:p>
        </p:txBody>
      </p:sp>
      <p:sp>
        <p:nvSpPr>
          <p:cNvPr id="28" name="Picture Placeholder 17"/>
          <p:cNvSpPr>
            <a:spLocks noGrp="1"/>
          </p:cNvSpPr>
          <p:nvPr>
            <p:ph type="pic" sz="quarter" idx="20"/>
          </p:nvPr>
        </p:nvSpPr>
        <p:spPr>
          <a:xfrm>
            <a:off x="4478784" y="1581044"/>
            <a:ext cx="1507067" cy="1140617"/>
          </a:xfrm>
          <a:solidFill>
            <a:schemeClr val="bg1">
              <a:lumMod val="95000"/>
            </a:schemeClr>
          </a:solidFill>
        </p:spPr>
        <p:txBody>
          <a:bodyPr>
            <a:normAutofit/>
          </a:bodyPr>
          <a:lstStyle>
            <a:lvl1pPr marL="0" indent="0">
              <a:buNone/>
              <a:defRPr sz="1050">
                <a:solidFill>
                  <a:schemeClr val="tx1"/>
                </a:solidFill>
              </a:defRPr>
            </a:lvl1pPr>
          </a:lstStyle>
          <a:p>
            <a:endParaRPr lang="en-US"/>
          </a:p>
        </p:txBody>
      </p:sp>
      <p:sp>
        <p:nvSpPr>
          <p:cNvPr id="29" name="Picture Placeholder 17"/>
          <p:cNvSpPr>
            <a:spLocks noGrp="1"/>
          </p:cNvSpPr>
          <p:nvPr>
            <p:ph type="pic" sz="quarter" idx="36"/>
          </p:nvPr>
        </p:nvSpPr>
        <p:spPr>
          <a:xfrm>
            <a:off x="998357" y="2857663"/>
            <a:ext cx="1523999" cy="1140617"/>
          </a:xfrm>
          <a:solidFill>
            <a:schemeClr val="bg1">
              <a:lumMod val="95000"/>
            </a:schemeClr>
          </a:solidFill>
        </p:spPr>
        <p:txBody>
          <a:bodyPr>
            <a:normAutofit/>
          </a:bodyPr>
          <a:lstStyle>
            <a:lvl1pPr marL="0" indent="0">
              <a:buNone/>
              <a:defRPr sz="1050">
                <a:solidFill>
                  <a:schemeClr val="tx1"/>
                </a:solidFill>
              </a:defRPr>
            </a:lvl1pPr>
          </a:lstStyle>
          <a:p>
            <a:endParaRPr lang="en-US"/>
          </a:p>
        </p:txBody>
      </p:sp>
      <p:sp>
        <p:nvSpPr>
          <p:cNvPr id="30" name="Picture Placeholder 17"/>
          <p:cNvSpPr>
            <a:spLocks noGrp="1"/>
          </p:cNvSpPr>
          <p:nvPr>
            <p:ph type="pic" sz="quarter" idx="37"/>
          </p:nvPr>
        </p:nvSpPr>
        <p:spPr>
          <a:xfrm>
            <a:off x="2737724" y="2857663"/>
            <a:ext cx="1523999" cy="1140617"/>
          </a:xfrm>
          <a:solidFill>
            <a:schemeClr val="bg1">
              <a:lumMod val="95000"/>
            </a:schemeClr>
          </a:solidFill>
        </p:spPr>
        <p:txBody>
          <a:bodyPr>
            <a:normAutofit/>
          </a:bodyPr>
          <a:lstStyle>
            <a:lvl1pPr marL="0" indent="0">
              <a:buNone/>
              <a:defRPr sz="1050">
                <a:solidFill>
                  <a:schemeClr val="tx1"/>
                </a:solidFill>
              </a:defRPr>
            </a:lvl1pPr>
          </a:lstStyle>
          <a:p>
            <a:endParaRPr lang="en-US"/>
          </a:p>
        </p:txBody>
      </p:sp>
      <p:sp>
        <p:nvSpPr>
          <p:cNvPr id="31" name="Picture Placeholder 17"/>
          <p:cNvSpPr>
            <a:spLocks noGrp="1"/>
          </p:cNvSpPr>
          <p:nvPr>
            <p:ph type="pic" sz="quarter" idx="38"/>
          </p:nvPr>
        </p:nvSpPr>
        <p:spPr>
          <a:xfrm>
            <a:off x="4477091" y="2858230"/>
            <a:ext cx="1507067" cy="1140617"/>
          </a:xfrm>
          <a:solidFill>
            <a:schemeClr val="bg1">
              <a:lumMod val="95000"/>
            </a:schemeClr>
          </a:solidFill>
        </p:spPr>
        <p:txBody>
          <a:bodyPr>
            <a:normAutofit/>
          </a:bodyPr>
          <a:lstStyle>
            <a:lvl1pPr marL="0" indent="0">
              <a:buNone/>
              <a:defRPr sz="1050">
                <a:solidFill>
                  <a:schemeClr val="tx1"/>
                </a:solidFill>
              </a:defRPr>
            </a:lvl1pPr>
          </a:lstStyle>
          <a:p>
            <a:endParaRPr lang="en-US"/>
          </a:p>
        </p:txBody>
      </p:sp>
      <p:sp>
        <p:nvSpPr>
          <p:cNvPr id="32" name="Picture Placeholder 17"/>
          <p:cNvSpPr>
            <a:spLocks noGrp="1"/>
          </p:cNvSpPr>
          <p:nvPr>
            <p:ph type="pic" sz="quarter" idx="39"/>
          </p:nvPr>
        </p:nvSpPr>
        <p:spPr>
          <a:xfrm>
            <a:off x="998357" y="4135982"/>
            <a:ext cx="1523999" cy="1140617"/>
          </a:xfrm>
          <a:solidFill>
            <a:schemeClr val="bg1">
              <a:lumMod val="95000"/>
            </a:schemeClr>
          </a:solidFill>
        </p:spPr>
        <p:txBody>
          <a:bodyPr>
            <a:normAutofit/>
          </a:bodyPr>
          <a:lstStyle>
            <a:lvl1pPr marL="0" indent="0">
              <a:buNone/>
              <a:defRPr sz="1050">
                <a:solidFill>
                  <a:schemeClr val="tx1"/>
                </a:solidFill>
              </a:defRPr>
            </a:lvl1pPr>
          </a:lstStyle>
          <a:p>
            <a:endParaRPr lang="en-US"/>
          </a:p>
        </p:txBody>
      </p:sp>
      <p:sp>
        <p:nvSpPr>
          <p:cNvPr id="33" name="Picture Placeholder 17"/>
          <p:cNvSpPr>
            <a:spLocks noGrp="1"/>
          </p:cNvSpPr>
          <p:nvPr>
            <p:ph type="pic" sz="quarter" idx="40"/>
          </p:nvPr>
        </p:nvSpPr>
        <p:spPr>
          <a:xfrm>
            <a:off x="2737724" y="4135982"/>
            <a:ext cx="1523999" cy="1140617"/>
          </a:xfrm>
          <a:solidFill>
            <a:schemeClr val="bg1">
              <a:lumMod val="95000"/>
            </a:schemeClr>
          </a:solidFill>
        </p:spPr>
        <p:txBody>
          <a:bodyPr>
            <a:normAutofit/>
          </a:bodyPr>
          <a:lstStyle>
            <a:lvl1pPr marL="0" indent="0">
              <a:buNone/>
              <a:defRPr sz="1050">
                <a:solidFill>
                  <a:schemeClr val="tx1"/>
                </a:solidFill>
              </a:defRPr>
            </a:lvl1pPr>
          </a:lstStyle>
          <a:p>
            <a:endParaRPr lang="en-US"/>
          </a:p>
        </p:txBody>
      </p:sp>
      <p:sp>
        <p:nvSpPr>
          <p:cNvPr id="43" name="Picture Placeholder 17"/>
          <p:cNvSpPr>
            <a:spLocks noGrp="1"/>
          </p:cNvSpPr>
          <p:nvPr>
            <p:ph type="pic" sz="quarter" idx="41"/>
          </p:nvPr>
        </p:nvSpPr>
        <p:spPr>
          <a:xfrm>
            <a:off x="4477091" y="4136549"/>
            <a:ext cx="1507067" cy="1140617"/>
          </a:xfrm>
          <a:solidFill>
            <a:schemeClr val="bg1">
              <a:lumMod val="95000"/>
            </a:schemeClr>
          </a:solidFill>
        </p:spPr>
        <p:txBody>
          <a:bodyPr>
            <a:normAutofit/>
          </a:bodyPr>
          <a:lstStyle>
            <a:lvl1pPr marL="0" indent="0">
              <a:buNone/>
              <a:defRPr sz="1050">
                <a:solidFill>
                  <a:schemeClr val="tx1"/>
                </a:solidFill>
              </a:defRPr>
            </a:lvl1pPr>
          </a:lstStyle>
          <a:p>
            <a:endParaRPr lang="en-US"/>
          </a:p>
        </p:txBody>
      </p:sp>
    </p:spTree>
    <p:extLst>
      <p:ext uri="{BB962C8B-B14F-4D97-AF65-F5344CB8AC3E}">
        <p14:creationId xmlns:p14="http://schemas.microsoft.com/office/powerpoint/2010/main" val="11432022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4C0F79B-F12E-4720-9F56-BE4786C7B119}"/>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417B0CB7-2F05-494D-9620-76E6837302A9}"/>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B2C18218-9598-4751-809E-897C5245DEFF}"/>
              </a:ext>
            </a:extLst>
          </p:cNvPr>
          <p:cNvSpPr>
            <a:spLocks noGrp="1"/>
          </p:cNvSpPr>
          <p:nvPr>
            <p:ph type="dt" sz="half" idx="10"/>
          </p:nvPr>
        </p:nvSpPr>
        <p:spPr/>
        <p:txBody>
          <a:bodyPr/>
          <a:lstStyle/>
          <a:p>
            <a:fld id="{CCCBEF36-55C8-4B0D-AD46-BF745A9A0C51}" type="datetimeFigureOut">
              <a:rPr lang="es-MX" smtClean="0"/>
              <a:t>12/12/19</a:t>
            </a:fld>
            <a:endParaRPr lang="es-MX"/>
          </a:p>
        </p:txBody>
      </p:sp>
      <p:sp>
        <p:nvSpPr>
          <p:cNvPr id="5" name="Marcador de pie de página 4">
            <a:extLst>
              <a:ext uri="{FF2B5EF4-FFF2-40B4-BE49-F238E27FC236}">
                <a16:creationId xmlns:a16="http://schemas.microsoft.com/office/drawing/2014/main" id="{AFA08AAD-3F46-48B4-9440-A738CC8EAE85}"/>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6D1F604B-F265-45D6-B75D-76132E0E4E6C}"/>
              </a:ext>
            </a:extLst>
          </p:cNvPr>
          <p:cNvSpPr>
            <a:spLocks noGrp="1"/>
          </p:cNvSpPr>
          <p:nvPr>
            <p:ph type="sldNum" sz="quarter" idx="12"/>
          </p:nvPr>
        </p:nvSpPr>
        <p:spPr/>
        <p:txBody>
          <a:bodyPr/>
          <a:lstStyle/>
          <a:p>
            <a:fld id="{06C067A8-2EB2-4704-90EC-A81DDD517AEE}" type="slidenum">
              <a:rPr lang="es-MX" smtClean="0"/>
              <a:t>‹Nº›</a:t>
            </a:fld>
            <a:endParaRPr lang="es-MX"/>
          </a:p>
        </p:txBody>
      </p:sp>
    </p:spTree>
    <p:extLst>
      <p:ext uri="{BB962C8B-B14F-4D97-AF65-F5344CB8AC3E}">
        <p14:creationId xmlns:p14="http://schemas.microsoft.com/office/powerpoint/2010/main" val="16516579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103C4BC-CE70-4701-98BB-28947FB2962C}"/>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1871E778-0753-4992-9861-5640BA61517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4B7184BB-3128-4813-B2FD-49E61732BBB4}"/>
              </a:ext>
            </a:extLst>
          </p:cNvPr>
          <p:cNvSpPr>
            <a:spLocks noGrp="1"/>
          </p:cNvSpPr>
          <p:nvPr>
            <p:ph type="dt" sz="half" idx="10"/>
          </p:nvPr>
        </p:nvSpPr>
        <p:spPr/>
        <p:txBody>
          <a:bodyPr/>
          <a:lstStyle/>
          <a:p>
            <a:fld id="{CCCBEF36-55C8-4B0D-AD46-BF745A9A0C51}" type="datetimeFigureOut">
              <a:rPr lang="es-MX" smtClean="0"/>
              <a:t>12/12/19</a:t>
            </a:fld>
            <a:endParaRPr lang="es-MX"/>
          </a:p>
        </p:txBody>
      </p:sp>
      <p:sp>
        <p:nvSpPr>
          <p:cNvPr id="5" name="Marcador de pie de página 4">
            <a:extLst>
              <a:ext uri="{FF2B5EF4-FFF2-40B4-BE49-F238E27FC236}">
                <a16:creationId xmlns:a16="http://schemas.microsoft.com/office/drawing/2014/main" id="{453C7686-1FA4-4785-A859-5CDB813053F1}"/>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77B74596-9B72-40D8-97FD-795118AD8A46}"/>
              </a:ext>
            </a:extLst>
          </p:cNvPr>
          <p:cNvSpPr>
            <a:spLocks noGrp="1"/>
          </p:cNvSpPr>
          <p:nvPr>
            <p:ph type="sldNum" sz="quarter" idx="12"/>
          </p:nvPr>
        </p:nvSpPr>
        <p:spPr/>
        <p:txBody>
          <a:bodyPr/>
          <a:lstStyle/>
          <a:p>
            <a:fld id="{06C067A8-2EB2-4704-90EC-A81DDD517AEE}" type="slidenum">
              <a:rPr lang="es-MX" smtClean="0"/>
              <a:t>‹Nº›</a:t>
            </a:fld>
            <a:endParaRPr lang="es-MX"/>
          </a:p>
        </p:txBody>
      </p:sp>
    </p:spTree>
    <p:extLst>
      <p:ext uri="{BB962C8B-B14F-4D97-AF65-F5344CB8AC3E}">
        <p14:creationId xmlns:p14="http://schemas.microsoft.com/office/powerpoint/2010/main" val="10427841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F63A65D-BD23-4319-BDD0-44B4F61324CB}"/>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A2F3C690-7926-47F1-90FD-C90C5CFE1C2F}"/>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a:extLst>
              <a:ext uri="{FF2B5EF4-FFF2-40B4-BE49-F238E27FC236}">
                <a16:creationId xmlns:a16="http://schemas.microsoft.com/office/drawing/2014/main" id="{D5095CEA-6C7E-4A47-8088-CB6241F74D6B}"/>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a:extLst>
              <a:ext uri="{FF2B5EF4-FFF2-40B4-BE49-F238E27FC236}">
                <a16:creationId xmlns:a16="http://schemas.microsoft.com/office/drawing/2014/main" id="{924CD7C0-3BC2-4ED0-B7BA-CD789A5FF165}"/>
              </a:ext>
            </a:extLst>
          </p:cNvPr>
          <p:cNvSpPr>
            <a:spLocks noGrp="1"/>
          </p:cNvSpPr>
          <p:nvPr>
            <p:ph type="dt" sz="half" idx="10"/>
          </p:nvPr>
        </p:nvSpPr>
        <p:spPr/>
        <p:txBody>
          <a:bodyPr/>
          <a:lstStyle/>
          <a:p>
            <a:fld id="{CCCBEF36-55C8-4B0D-AD46-BF745A9A0C51}" type="datetimeFigureOut">
              <a:rPr lang="es-MX" smtClean="0"/>
              <a:t>12/12/19</a:t>
            </a:fld>
            <a:endParaRPr lang="es-MX"/>
          </a:p>
        </p:txBody>
      </p:sp>
      <p:sp>
        <p:nvSpPr>
          <p:cNvPr id="6" name="Marcador de pie de página 5">
            <a:extLst>
              <a:ext uri="{FF2B5EF4-FFF2-40B4-BE49-F238E27FC236}">
                <a16:creationId xmlns:a16="http://schemas.microsoft.com/office/drawing/2014/main" id="{C4AFF4C6-722A-4510-B384-E1FD566210E4}"/>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A4F944AB-F25C-45AD-BB8F-30B5FFA986AE}"/>
              </a:ext>
            </a:extLst>
          </p:cNvPr>
          <p:cNvSpPr>
            <a:spLocks noGrp="1"/>
          </p:cNvSpPr>
          <p:nvPr>
            <p:ph type="sldNum" sz="quarter" idx="12"/>
          </p:nvPr>
        </p:nvSpPr>
        <p:spPr/>
        <p:txBody>
          <a:bodyPr/>
          <a:lstStyle/>
          <a:p>
            <a:fld id="{06C067A8-2EB2-4704-90EC-A81DDD517AEE}" type="slidenum">
              <a:rPr lang="es-MX" smtClean="0"/>
              <a:t>‹Nº›</a:t>
            </a:fld>
            <a:endParaRPr lang="es-MX"/>
          </a:p>
        </p:txBody>
      </p:sp>
    </p:spTree>
    <p:extLst>
      <p:ext uri="{BB962C8B-B14F-4D97-AF65-F5344CB8AC3E}">
        <p14:creationId xmlns:p14="http://schemas.microsoft.com/office/powerpoint/2010/main" val="6733730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A9ED85C-96B7-4536-86D0-6BE9B5985E18}"/>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6D30E0AA-1FDC-4754-B604-C5EC7E753D7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B6AB37B7-0CA0-4688-A81D-DEF6573D0E19}"/>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a:extLst>
              <a:ext uri="{FF2B5EF4-FFF2-40B4-BE49-F238E27FC236}">
                <a16:creationId xmlns:a16="http://schemas.microsoft.com/office/drawing/2014/main" id="{DE67B08D-B7D3-4CDB-82CF-E955F9787A6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51375E9A-261D-458D-9E31-EECD7EB2A803}"/>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a:extLst>
              <a:ext uri="{FF2B5EF4-FFF2-40B4-BE49-F238E27FC236}">
                <a16:creationId xmlns:a16="http://schemas.microsoft.com/office/drawing/2014/main" id="{22D37473-9829-469D-9A64-2ED57B5D9F86}"/>
              </a:ext>
            </a:extLst>
          </p:cNvPr>
          <p:cNvSpPr>
            <a:spLocks noGrp="1"/>
          </p:cNvSpPr>
          <p:nvPr>
            <p:ph type="dt" sz="half" idx="10"/>
          </p:nvPr>
        </p:nvSpPr>
        <p:spPr/>
        <p:txBody>
          <a:bodyPr/>
          <a:lstStyle/>
          <a:p>
            <a:fld id="{CCCBEF36-55C8-4B0D-AD46-BF745A9A0C51}" type="datetimeFigureOut">
              <a:rPr lang="es-MX" smtClean="0"/>
              <a:t>12/12/19</a:t>
            </a:fld>
            <a:endParaRPr lang="es-MX"/>
          </a:p>
        </p:txBody>
      </p:sp>
      <p:sp>
        <p:nvSpPr>
          <p:cNvPr id="8" name="Marcador de pie de página 7">
            <a:extLst>
              <a:ext uri="{FF2B5EF4-FFF2-40B4-BE49-F238E27FC236}">
                <a16:creationId xmlns:a16="http://schemas.microsoft.com/office/drawing/2014/main" id="{FCC7FDC2-2E93-49FA-9079-54215FD9771C}"/>
              </a:ext>
            </a:extLst>
          </p:cNvPr>
          <p:cNvSpPr>
            <a:spLocks noGrp="1"/>
          </p:cNvSpPr>
          <p:nvPr>
            <p:ph type="ftr" sz="quarter" idx="11"/>
          </p:nvPr>
        </p:nvSpPr>
        <p:spPr/>
        <p:txBody>
          <a:bodyPr/>
          <a:lstStyle/>
          <a:p>
            <a:endParaRPr lang="es-MX"/>
          </a:p>
        </p:txBody>
      </p:sp>
      <p:sp>
        <p:nvSpPr>
          <p:cNvPr id="9" name="Marcador de número de diapositiva 8">
            <a:extLst>
              <a:ext uri="{FF2B5EF4-FFF2-40B4-BE49-F238E27FC236}">
                <a16:creationId xmlns:a16="http://schemas.microsoft.com/office/drawing/2014/main" id="{6F1F0B04-7943-4831-99C5-A6F108DF49AF}"/>
              </a:ext>
            </a:extLst>
          </p:cNvPr>
          <p:cNvSpPr>
            <a:spLocks noGrp="1"/>
          </p:cNvSpPr>
          <p:nvPr>
            <p:ph type="sldNum" sz="quarter" idx="12"/>
          </p:nvPr>
        </p:nvSpPr>
        <p:spPr/>
        <p:txBody>
          <a:bodyPr/>
          <a:lstStyle/>
          <a:p>
            <a:fld id="{06C067A8-2EB2-4704-90EC-A81DDD517AEE}" type="slidenum">
              <a:rPr lang="es-MX" smtClean="0"/>
              <a:t>‹Nº›</a:t>
            </a:fld>
            <a:endParaRPr lang="es-MX"/>
          </a:p>
        </p:txBody>
      </p:sp>
    </p:spTree>
    <p:extLst>
      <p:ext uri="{BB962C8B-B14F-4D97-AF65-F5344CB8AC3E}">
        <p14:creationId xmlns:p14="http://schemas.microsoft.com/office/powerpoint/2010/main" val="20402982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C92EB2-A9FC-4655-A664-032675F65C3B}"/>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fecha 2">
            <a:extLst>
              <a:ext uri="{FF2B5EF4-FFF2-40B4-BE49-F238E27FC236}">
                <a16:creationId xmlns:a16="http://schemas.microsoft.com/office/drawing/2014/main" id="{03D96B20-D0FB-40C0-97DA-F20BD115B9C4}"/>
              </a:ext>
            </a:extLst>
          </p:cNvPr>
          <p:cNvSpPr>
            <a:spLocks noGrp="1"/>
          </p:cNvSpPr>
          <p:nvPr>
            <p:ph type="dt" sz="half" idx="10"/>
          </p:nvPr>
        </p:nvSpPr>
        <p:spPr/>
        <p:txBody>
          <a:bodyPr/>
          <a:lstStyle/>
          <a:p>
            <a:fld id="{CCCBEF36-55C8-4B0D-AD46-BF745A9A0C51}" type="datetimeFigureOut">
              <a:rPr lang="es-MX" smtClean="0"/>
              <a:t>12/12/19</a:t>
            </a:fld>
            <a:endParaRPr lang="es-MX"/>
          </a:p>
        </p:txBody>
      </p:sp>
      <p:sp>
        <p:nvSpPr>
          <p:cNvPr id="4" name="Marcador de pie de página 3">
            <a:extLst>
              <a:ext uri="{FF2B5EF4-FFF2-40B4-BE49-F238E27FC236}">
                <a16:creationId xmlns:a16="http://schemas.microsoft.com/office/drawing/2014/main" id="{46BF1360-BFFC-45A6-81C7-5C73EB03FF93}"/>
              </a:ext>
            </a:extLst>
          </p:cNvPr>
          <p:cNvSpPr>
            <a:spLocks noGrp="1"/>
          </p:cNvSpPr>
          <p:nvPr>
            <p:ph type="ftr" sz="quarter" idx="11"/>
          </p:nvPr>
        </p:nvSpPr>
        <p:spPr/>
        <p:txBody>
          <a:bodyPr/>
          <a:lstStyle/>
          <a:p>
            <a:endParaRPr lang="es-MX"/>
          </a:p>
        </p:txBody>
      </p:sp>
      <p:sp>
        <p:nvSpPr>
          <p:cNvPr id="5" name="Marcador de número de diapositiva 4">
            <a:extLst>
              <a:ext uri="{FF2B5EF4-FFF2-40B4-BE49-F238E27FC236}">
                <a16:creationId xmlns:a16="http://schemas.microsoft.com/office/drawing/2014/main" id="{2FA686C8-E79B-407F-9CBB-1CBDFA207706}"/>
              </a:ext>
            </a:extLst>
          </p:cNvPr>
          <p:cNvSpPr>
            <a:spLocks noGrp="1"/>
          </p:cNvSpPr>
          <p:nvPr>
            <p:ph type="sldNum" sz="quarter" idx="12"/>
          </p:nvPr>
        </p:nvSpPr>
        <p:spPr/>
        <p:txBody>
          <a:bodyPr/>
          <a:lstStyle/>
          <a:p>
            <a:fld id="{06C067A8-2EB2-4704-90EC-A81DDD517AEE}" type="slidenum">
              <a:rPr lang="es-MX" smtClean="0"/>
              <a:t>‹Nº›</a:t>
            </a:fld>
            <a:endParaRPr lang="es-MX"/>
          </a:p>
        </p:txBody>
      </p:sp>
    </p:spTree>
    <p:extLst>
      <p:ext uri="{BB962C8B-B14F-4D97-AF65-F5344CB8AC3E}">
        <p14:creationId xmlns:p14="http://schemas.microsoft.com/office/powerpoint/2010/main" val="13284924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A2AFB0EF-F713-4143-A9D6-94D000BDEF7B}"/>
              </a:ext>
            </a:extLst>
          </p:cNvPr>
          <p:cNvSpPr>
            <a:spLocks noGrp="1"/>
          </p:cNvSpPr>
          <p:nvPr>
            <p:ph type="dt" sz="half" idx="10"/>
          </p:nvPr>
        </p:nvSpPr>
        <p:spPr/>
        <p:txBody>
          <a:bodyPr/>
          <a:lstStyle/>
          <a:p>
            <a:fld id="{CCCBEF36-55C8-4B0D-AD46-BF745A9A0C51}" type="datetimeFigureOut">
              <a:rPr lang="es-MX" smtClean="0"/>
              <a:t>12/12/19</a:t>
            </a:fld>
            <a:endParaRPr lang="es-MX"/>
          </a:p>
        </p:txBody>
      </p:sp>
      <p:sp>
        <p:nvSpPr>
          <p:cNvPr id="3" name="Marcador de pie de página 2">
            <a:extLst>
              <a:ext uri="{FF2B5EF4-FFF2-40B4-BE49-F238E27FC236}">
                <a16:creationId xmlns:a16="http://schemas.microsoft.com/office/drawing/2014/main" id="{791015F8-DEC8-4350-A395-D5293DF65B5D}"/>
              </a:ext>
            </a:extLst>
          </p:cNvPr>
          <p:cNvSpPr>
            <a:spLocks noGrp="1"/>
          </p:cNvSpPr>
          <p:nvPr>
            <p:ph type="ftr" sz="quarter" idx="11"/>
          </p:nvPr>
        </p:nvSpPr>
        <p:spPr/>
        <p:txBody>
          <a:bodyPr/>
          <a:lstStyle/>
          <a:p>
            <a:endParaRPr lang="es-MX"/>
          </a:p>
        </p:txBody>
      </p:sp>
      <p:sp>
        <p:nvSpPr>
          <p:cNvPr id="4" name="Marcador de número de diapositiva 3">
            <a:extLst>
              <a:ext uri="{FF2B5EF4-FFF2-40B4-BE49-F238E27FC236}">
                <a16:creationId xmlns:a16="http://schemas.microsoft.com/office/drawing/2014/main" id="{7915FDC8-EF92-404A-B422-3E1791982D12}"/>
              </a:ext>
            </a:extLst>
          </p:cNvPr>
          <p:cNvSpPr>
            <a:spLocks noGrp="1"/>
          </p:cNvSpPr>
          <p:nvPr>
            <p:ph type="sldNum" sz="quarter" idx="12"/>
          </p:nvPr>
        </p:nvSpPr>
        <p:spPr/>
        <p:txBody>
          <a:bodyPr/>
          <a:lstStyle/>
          <a:p>
            <a:fld id="{06C067A8-2EB2-4704-90EC-A81DDD517AEE}" type="slidenum">
              <a:rPr lang="es-MX" smtClean="0"/>
              <a:t>‹Nº›</a:t>
            </a:fld>
            <a:endParaRPr lang="es-MX"/>
          </a:p>
        </p:txBody>
      </p:sp>
    </p:spTree>
    <p:extLst>
      <p:ext uri="{BB962C8B-B14F-4D97-AF65-F5344CB8AC3E}">
        <p14:creationId xmlns:p14="http://schemas.microsoft.com/office/powerpoint/2010/main" val="27538127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299191E-102D-4DFC-A4A4-A1C1F42C429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82DA63BD-4A87-4AB7-AD85-55D030096F0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a:extLst>
              <a:ext uri="{FF2B5EF4-FFF2-40B4-BE49-F238E27FC236}">
                <a16:creationId xmlns:a16="http://schemas.microsoft.com/office/drawing/2014/main" id="{8F4C394A-8555-41DB-A98E-C074950834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1606FB7F-01EC-455C-914A-EDD0A0B38248}"/>
              </a:ext>
            </a:extLst>
          </p:cNvPr>
          <p:cNvSpPr>
            <a:spLocks noGrp="1"/>
          </p:cNvSpPr>
          <p:nvPr>
            <p:ph type="dt" sz="half" idx="10"/>
          </p:nvPr>
        </p:nvSpPr>
        <p:spPr/>
        <p:txBody>
          <a:bodyPr/>
          <a:lstStyle/>
          <a:p>
            <a:fld id="{CCCBEF36-55C8-4B0D-AD46-BF745A9A0C51}" type="datetimeFigureOut">
              <a:rPr lang="es-MX" smtClean="0"/>
              <a:t>12/12/19</a:t>
            </a:fld>
            <a:endParaRPr lang="es-MX"/>
          </a:p>
        </p:txBody>
      </p:sp>
      <p:sp>
        <p:nvSpPr>
          <p:cNvPr id="6" name="Marcador de pie de página 5">
            <a:extLst>
              <a:ext uri="{FF2B5EF4-FFF2-40B4-BE49-F238E27FC236}">
                <a16:creationId xmlns:a16="http://schemas.microsoft.com/office/drawing/2014/main" id="{8B1B00D7-4082-48F7-9836-6132AC690C41}"/>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A7D11F01-EDB6-4241-8923-0B1224A7036A}"/>
              </a:ext>
            </a:extLst>
          </p:cNvPr>
          <p:cNvSpPr>
            <a:spLocks noGrp="1"/>
          </p:cNvSpPr>
          <p:nvPr>
            <p:ph type="sldNum" sz="quarter" idx="12"/>
          </p:nvPr>
        </p:nvSpPr>
        <p:spPr/>
        <p:txBody>
          <a:bodyPr/>
          <a:lstStyle/>
          <a:p>
            <a:fld id="{06C067A8-2EB2-4704-90EC-A81DDD517AEE}" type="slidenum">
              <a:rPr lang="es-MX" smtClean="0"/>
              <a:t>‹Nº›</a:t>
            </a:fld>
            <a:endParaRPr lang="es-MX"/>
          </a:p>
        </p:txBody>
      </p:sp>
    </p:spTree>
    <p:extLst>
      <p:ext uri="{BB962C8B-B14F-4D97-AF65-F5344CB8AC3E}">
        <p14:creationId xmlns:p14="http://schemas.microsoft.com/office/powerpoint/2010/main" val="34704984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C952317-287F-4CC5-B45F-85FE86213C5C}"/>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posición de imagen 2">
            <a:extLst>
              <a:ext uri="{FF2B5EF4-FFF2-40B4-BE49-F238E27FC236}">
                <a16:creationId xmlns:a16="http://schemas.microsoft.com/office/drawing/2014/main" id="{47C3458D-B041-46FB-B2F5-9F589236470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a:extLst>
              <a:ext uri="{FF2B5EF4-FFF2-40B4-BE49-F238E27FC236}">
                <a16:creationId xmlns:a16="http://schemas.microsoft.com/office/drawing/2014/main" id="{F2510B77-2DE7-4EBA-906B-4E680A2D45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362A140-C8AD-4490-9975-DEEAE3CCC3A3}"/>
              </a:ext>
            </a:extLst>
          </p:cNvPr>
          <p:cNvSpPr>
            <a:spLocks noGrp="1"/>
          </p:cNvSpPr>
          <p:nvPr>
            <p:ph type="dt" sz="half" idx="10"/>
          </p:nvPr>
        </p:nvSpPr>
        <p:spPr/>
        <p:txBody>
          <a:bodyPr/>
          <a:lstStyle/>
          <a:p>
            <a:fld id="{CCCBEF36-55C8-4B0D-AD46-BF745A9A0C51}" type="datetimeFigureOut">
              <a:rPr lang="es-MX" smtClean="0"/>
              <a:t>12/12/19</a:t>
            </a:fld>
            <a:endParaRPr lang="es-MX"/>
          </a:p>
        </p:txBody>
      </p:sp>
      <p:sp>
        <p:nvSpPr>
          <p:cNvPr id="6" name="Marcador de pie de página 5">
            <a:extLst>
              <a:ext uri="{FF2B5EF4-FFF2-40B4-BE49-F238E27FC236}">
                <a16:creationId xmlns:a16="http://schemas.microsoft.com/office/drawing/2014/main" id="{DE1B65F0-3124-4297-92A2-95376BE5A423}"/>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DED8C2BD-9848-4C7D-ADA9-E3C268EF4F25}"/>
              </a:ext>
            </a:extLst>
          </p:cNvPr>
          <p:cNvSpPr>
            <a:spLocks noGrp="1"/>
          </p:cNvSpPr>
          <p:nvPr>
            <p:ph type="sldNum" sz="quarter" idx="12"/>
          </p:nvPr>
        </p:nvSpPr>
        <p:spPr/>
        <p:txBody>
          <a:bodyPr/>
          <a:lstStyle/>
          <a:p>
            <a:fld id="{06C067A8-2EB2-4704-90EC-A81DDD517AEE}" type="slidenum">
              <a:rPr lang="es-MX" smtClean="0"/>
              <a:t>‹Nº›</a:t>
            </a:fld>
            <a:endParaRPr lang="es-MX"/>
          </a:p>
        </p:txBody>
      </p:sp>
    </p:spTree>
    <p:extLst>
      <p:ext uri="{BB962C8B-B14F-4D97-AF65-F5344CB8AC3E}">
        <p14:creationId xmlns:p14="http://schemas.microsoft.com/office/powerpoint/2010/main" val="10113444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35A9F509-29AC-4F2E-ABBF-F2011042906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D77DDE1D-2D80-45CE-9F2E-F4D9BE7ED0F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464FEC62-C082-4821-A140-FD808CCE453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CBEF36-55C8-4B0D-AD46-BF745A9A0C51}" type="datetimeFigureOut">
              <a:rPr lang="es-MX" smtClean="0"/>
              <a:t>12/12/19</a:t>
            </a:fld>
            <a:endParaRPr lang="es-MX"/>
          </a:p>
        </p:txBody>
      </p:sp>
      <p:sp>
        <p:nvSpPr>
          <p:cNvPr id="5" name="Marcador de pie de página 4">
            <a:extLst>
              <a:ext uri="{FF2B5EF4-FFF2-40B4-BE49-F238E27FC236}">
                <a16:creationId xmlns:a16="http://schemas.microsoft.com/office/drawing/2014/main" id="{A84B5B75-60BE-4B51-BD0D-39A2FA1031A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ACF5E285-A482-4784-B142-CCEAE3B570C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C067A8-2EB2-4704-90EC-A81DDD517AEE}" type="slidenum">
              <a:rPr lang="es-MX" smtClean="0"/>
              <a:t>‹Nº›</a:t>
            </a:fld>
            <a:endParaRPr lang="es-MX"/>
          </a:p>
        </p:txBody>
      </p:sp>
    </p:spTree>
    <p:extLst>
      <p:ext uri="{BB962C8B-B14F-4D97-AF65-F5344CB8AC3E}">
        <p14:creationId xmlns:p14="http://schemas.microsoft.com/office/powerpoint/2010/main" val="24003929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6.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6.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6.xml"/><Relationship Id="rId5" Type="http://schemas.openxmlformats.org/officeDocument/2006/relationships/image" Target="../media/image29.pn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6.xml"/><Relationship Id="rId5" Type="http://schemas.openxmlformats.org/officeDocument/2006/relationships/image" Target="../media/image30.pn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6.xml"/><Relationship Id="rId5" Type="http://schemas.openxmlformats.org/officeDocument/2006/relationships/image" Target="../media/image30.png"/><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6.xml"/><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6.xml"/><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image" Target="../media/image14.jpeg"/><Relationship Id="rId3" Type="http://schemas.openxmlformats.org/officeDocument/2006/relationships/image" Target="../media/image5.png"/><Relationship Id="rId7" Type="http://schemas.openxmlformats.org/officeDocument/2006/relationships/image" Target="../media/image8.jpeg"/><Relationship Id="rId12"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jpeg"/><Relationship Id="rId11" Type="http://schemas.openxmlformats.org/officeDocument/2006/relationships/image" Target="../media/image12.jpeg"/><Relationship Id="rId5" Type="http://schemas.openxmlformats.org/officeDocument/2006/relationships/image" Target="../media/image7.png"/><Relationship Id="rId15" Type="http://schemas.openxmlformats.org/officeDocument/2006/relationships/image" Target="../media/image15.png"/><Relationship Id="rId10" Type="http://schemas.openxmlformats.org/officeDocument/2006/relationships/image" Target="../media/image11.jpeg"/><Relationship Id="rId4" Type="http://schemas.openxmlformats.org/officeDocument/2006/relationships/image" Target="../media/image6.tiff"/><Relationship Id="rId9" Type="http://schemas.openxmlformats.org/officeDocument/2006/relationships/image" Target="../media/image10.jpeg"/><Relationship Id="rId1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hyperlink" Target="mailto:salome.deleo@un.org" TargetMode="External"/><Relationship Id="rId5" Type="http://schemas.openxmlformats.org/officeDocument/2006/relationships/image" Target="../media/image4.png"/><Relationship Id="rId4" Type="http://schemas.openxmlformats.org/officeDocument/2006/relationships/image" Target="../media/image36.emf"/></Relationships>
</file>

<file path=ppt/slides/_rels/slide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emf"/></Relationships>
</file>

<file path=ppt/slides/_rels/slide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4.png"/><Relationship Id="rId7" Type="http://schemas.openxmlformats.org/officeDocument/2006/relationships/image" Target="../media/image21.png"/><Relationship Id="rId2" Type="http://schemas.openxmlformats.org/officeDocument/2006/relationships/image" Target="../media/image3.jpeg"/><Relationship Id="rId1" Type="http://schemas.openxmlformats.org/officeDocument/2006/relationships/slideLayout" Target="../slideLayouts/slideLayout6.xml"/><Relationship Id="rId6" Type="http://schemas.openxmlformats.org/officeDocument/2006/relationships/image" Target="../media/image20.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emf"/></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6.xml"/><Relationship Id="rId5" Type="http://schemas.openxmlformats.org/officeDocument/2006/relationships/image" Target="../media/image24.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D75DFDA6-98F0-544E-BB2A-2DB2C619E703}"/>
              </a:ext>
            </a:extLst>
          </p:cNvPr>
          <p:cNvSpPr/>
          <p:nvPr/>
        </p:nvSpPr>
        <p:spPr>
          <a:xfrm>
            <a:off x="10738133" y="1554937"/>
            <a:ext cx="1306663" cy="5138963"/>
          </a:xfrm>
          <a:prstGeom prst="rect">
            <a:avLst/>
          </a:prstGeom>
          <a:solidFill>
            <a:srgbClr val="009AD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350"/>
          </a:p>
        </p:txBody>
      </p:sp>
      <p:sp>
        <p:nvSpPr>
          <p:cNvPr id="28" name="Rectangle 27"/>
          <p:cNvSpPr/>
          <p:nvPr/>
        </p:nvSpPr>
        <p:spPr>
          <a:xfrm>
            <a:off x="147203" y="5385728"/>
            <a:ext cx="10483889" cy="130817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pic>
        <p:nvPicPr>
          <p:cNvPr id="15" name="Picture 14">
            <a:extLst>
              <a:ext uri="{FF2B5EF4-FFF2-40B4-BE49-F238E27FC236}">
                <a16:creationId xmlns:a16="http://schemas.microsoft.com/office/drawing/2014/main" id="{D8589054-55A0-7E45-AAFA-FDD13AD0B66D}"/>
              </a:ext>
            </a:extLst>
          </p:cNvPr>
          <p:cNvPicPr>
            <a:picLocks noChangeAspect="1"/>
          </p:cNvPicPr>
          <p:nvPr/>
        </p:nvPicPr>
        <p:blipFill rotWithShape="1">
          <a:blip r:embed="rId3">
            <a:extLst>
              <a:ext uri="{28A0092B-C50C-407E-A947-70E740481C1C}">
                <a14:useLocalDpi xmlns:a14="http://schemas.microsoft.com/office/drawing/2010/main" val="0"/>
              </a:ext>
            </a:extLst>
          </a:blip>
          <a:srcRect l="399" t="9106" r="128" b="55693"/>
          <a:stretch/>
        </p:blipFill>
        <p:spPr>
          <a:xfrm>
            <a:off x="147203" y="1554937"/>
            <a:ext cx="10483889" cy="3713450"/>
          </a:xfrm>
          <a:prstGeom prst="rect">
            <a:avLst/>
          </a:prstGeom>
        </p:spPr>
      </p:pic>
      <p:sp>
        <p:nvSpPr>
          <p:cNvPr id="16" name="Title 1">
            <a:extLst>
              <a:ext uri="{FF2B5EF4-FFF2-40B4-BE49-F238E27FC236}">
                <a16:creationId xmlns:a16="http://schemas.microsoft.com/office/drawing/2014/main" id="{6C33A4CD-1E74-CD4D-B834-14AF6414196E}"/>
              </a:ext>
            </a:extLst>
          </p:cNvPr>
          <p:cNvSpPr txBox="1">
            <a:spLocks/>
          </p:cNvSpPr>
          <p:nvPr/>
        </p:nvSpPr>
        <p:spPr>
          <a:xfrm>
            <a:off x="318883" y="6074128"/>
            <a:ext cx="8503383" cy="32316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00" b="1" dirty="0">
                <a:latin typeface="Arial Nova" panose="020B0504020202020204" pitchFamily="34" charset="0"/>
                <a:ea typeface="Avenir Book" charset="0"/>
                <a:cs typeface="Arial" panose="020B0604020202020204" pitchFamily="34" charset="0"/>
              </a:rPr>
              <a:t>12 de </a:t>
            </a:r>
            <a:r>
              <a:rPr lang="en-US" sz="1800" b="1" dirty="0" err="1">
                <a:latin typeface="Arial Nova" panose="020B0504020202020204" pitchFamily="34" charset="0"/>
                <a:ea typeface="Avenir Book" charset="0"/>
                <a:cs typeface="Arial" panose="020B0604020202020204" pitchFamily="34" charset="0"/>
              </a:rPr>
              <a:t>diciembre</a:t>
            </a:r>
            <a:r>
              <a:rPr lang="en-US" sz="1800" b="1" dirty="0">
                <a:latin typeface="Arial Nova" panose="020B0504020202020204" pitchFamily="34" charset="0"/>
                <a:ea typeface="Avenir Book" charset="0"/>
                <a:cs typeface="Arial" panose="020B0604020202020204" pitchFamily="34" charset="0"/>
              </a:rPr>
              <a:t> 2019</a:t>
            </a:r>
          </a:p>
        </p:txBody>
      </p:sp>
      <p:sp>
        <p:nvSpPr>
          <p:cNvPr id="17" name="TextBox 51">
            <a:extLst>
              <a:ext uri="{FF2B5EF4-FFF2-40B4-BE49-F238E27FC236}">
                <a16:creationId xmlns:a16="http://schemas.microsoft.com/office/drawing/2014/main" id="{87EC8ED9-227F-1345-82C2-6EC7C7ABB32E}"/>
              </a:ext>
            </a:extLst>
          </p:cNvPr>
          <p:cNvSpPr txBox="1"/>
          <p:nvPr/>
        </p:nvSpPr>
        <p:spPr>
          <a:xfrm>
            <a:off x="318883" y="5612463"/>
            <a:ext cx="9788677" cy="461665"/>
          </a:xfrm>
          <a:prstGeom prst="rect">
            <a:avLst/>
          </a:prstGeom>
          <a:noFill/>
        </p:spPr>
        <p:txBody>
          <a:bodyPr wrap="square" rtlCol="0">
            <a:spAutoFit/>
          </a:bodyPr>
          <a:lstStyle/>
          <a:p>
            <a:r>
              <a:rPr lang="en-US" sz="2400" b="1" dirty="0">
                <a:solidFill>
                  <a:srgbClr val="02457C"/>
                </a:solidFill>
                <a:latin typeface="Arial Nova" panose="020B0504020202020204" pitchFamily="34" charset="0"/>
                <a:ea typeface="Avenir Black" charset="0"/>
                <a:cs typeface="Arial" panose="020B0604020202020204" pitchFamily="34" charset="0"/>
              </a:rPr>
              <a:t>Prevención de la </a:t>
            </a:r>
            <a:r>
              <a:rPr lang="en-US" sz="2400" b="1" dirty="0" err="1">
                <a:solidFill>
                  <a:srgbClr val="02457C"/>
                </a:solidFill>
                <a:latin typeface="Arial Nova" panose="020B0504020202020204" pitchFamily="34" charset="0"/>
                <a:ea typeface="Avenir Black" charset="0"/>
                <a:cs typeface="Arial" panose="020B0604020202020204" pitchFamily="34" charset="0"/>
              </a:rPr>
              <a:t>Corrupción</a:t>
            </a:r>
            <a:r>
              <a:rPr lang="en-US" sz="2400" b="1" dirty="0">
                <a:solidFill>
                  <a:srgbClr val="02457C"/>
                </a:solidFill>
                <a:latin typeface="Arial Nova" panose="020B0504020202020204" pitchFamily="34" charset="0"/>
                <a:ea typeface="Avenir Black" charset="0"/>
                <a:cs typeface="Arial" panose="020B0604020202020204" pitchFamily="34" charset="0"/>
              </a:rPr>
              <a:t> </a:t>
            </a:r>
            <a:r>
              <a:rPr lang="en-US" sz="2400" b="1" dirty="0" err="1">
                <a:solidFill>
                  <a:srgbClr val="02457C"/>
                </a:solidFill>
                <a:latin typeface="Arial Nova" panose="020B0504020202020204" pitchFamily="34" charset="0"/>
                <a:ea typeface="Avenir Black" charset="0"/>
                <a:cs typeface="Arial" panose="020B0604020202020204" pitchFamily="34" charset="0"/>
              </a:rPr>
              <a:t>en</a:t>
            </a:r>
            <a:r>
              <a:rPr lang="en-US" sz="2400" b="1" dirty="0">
                <a:solidFill>
                  <a:srgbClr val="02457C"/>
                </a:solidFill>
                <a:latin typeface="Arial Nova" panose="020B0504020202020204" pitchFamily="34" charset="0"/>
                <a:ea typeface="Avenir Black" charset="0"/>
                <a:cs typeface="Arial" panose="020B0604020202020204" pitchFamily="34" charset="0"/>
              </a:rPr>
              <a:t> el Sector </a:t>
            </a:r>
            <a:r>
              <a:rPr lang="en-US" sz="2400" b="1" dirty="0" err="1">
                <a:solidFill>
                  <a:srgbClr val="02457C"/>
                </a:solidFill>
                <a:latin typeface="Arial Nova" panose="020B0504020202020204" pitchFamily="34" charset="0"/>
                <a:ea typeface="Avenir Black" charset="0"/>
                <a:cs typeface="Arial" panose="020B0604020202020204" pitchFamily="34" charset="0"/>
              </a:rPr>
              <a:t>Deporte</a:t>
            </a:r>
            <a:r>
              <a:rPr lang="en-US" sz="2400" b="1" dirty="0">
                <a:solidFill>
                  <a:srgbClr val="02457C"/>
                </a:solidFill>
                <a:latin typeface="Arial Nova" panose="020B0504020202020204" pitchFamily="34" charset="0"/>
                <a:ea typeface="Avenir Black" charset="0"/>
                <a:cs typeface="Arial" panose="020B0604020202020204" pitchFamily="34" charset="0"/>
              </a:rPr>
              <a:t> </a:t>
            </a:r>
            <a:r>
              <a:rPr lang="en-US" sz="2400" b="1" dirty="0" err="1">
                <a:solidFill>
                  <a:srgbClr val="02457C"/>
                </a:solidFill>
                <a:latin typeface="Arial Nova" panose="020B0504020202020204" pitchFamily="34" charset="0"/>
                <a:ea typeface="Avenir Black" charset="0"/>
                <a:cs typeface="Arial" panose="020B0604020202020204" pitchFamily="34" charset="0"/>
              </a:rPr>
              <a:t>en</a:t>
            </a:r>
            <a:r>
              <a:rPr lang="en-US" sz="2400" b="1" dirty="0">
                <a:solidFill>
                  <a:srgbClr val="02457C"/>
                </a:solidFill>
                <a:latin typeface="Arial Nova" panose="020B0504020202020204" pitchFamily="34" charset="0"/>
                <a:ea typeface="Avenir Black" charset="0"/>
                <a:cs typeface="Arial" panose="020B0604020202020204" pitchFamily="34" charset="0"/>
              </a:rPr>
              <a:t> México</a:t>
            </a:r>
          </a:p>
        </p:txBody>
      </p:sp>
      <p:pic>
        <p:nvPicPr>
          <p:cNvPr id="21" name="Picture 20">
            <a:extLst>
              <a:ext uri="{FF2B5EF4-FFF2-40B4-BE49-F238E27FC236}">
                <a16:creationId xmlns:a16="http://schemas.microsoft.com/office/drawing/2014/main" id="{E2A0DBCB-6BFD-B247-89DC-9F5AEDC94C42}"/>
              </a:ext>
            </a:extLst>
          </p:cNvPr>
          <p:cNvPicPr>
            <a:picLocks noChangeAspect="1"/>
          </p:cNvPicPr>
          <p:nvPr/>
        </p:nvPicPr>
        <p:blipFill>
          <a:blip r:embed="rId4"/>
          <a:stretch>
            <a:fillRect/>
          </a:stretch>
        </p:blipFill>
        <p:spPr>
          <a:xfrm>
            <a:off x="329195" y="462295"/>
            <a:ext cx="2732001" cy="734150"/>
          </a:xfrm>
          <a:prstGeom prst="rect">
            <a:avLst/>
          </a:prstGeom>
        </p:spPr>
      </p:pic>
      <p:pic>
        <p:nvPicPr>
          <p:cNvPr id="12" name="Picture 11">
            <a:extLst>
              <a:ext uri="{FF2B5EF4-FFF2-40B4-BE49-F238E27FC236}">
                <a16:creationId xmlns:a16="http://schemas.microsoft.com/office/drawing/2014/main" id="{3E41D2D1-B197-9445-B059-2C9C253979F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30969" y="144222"/>
            <a:ext cx="1313828" cy="1313828"/>
          </a:xfrm>
          <a:prstGeom prst="rect">
            <a:avLst/>
          </a:prstGeom>
        </p:spPr>
      </p:pic>
      <p:grpSp>
        <p:nvGrpSpPr>
          <p:cNvPr id="2" name="Group 1">
            <a:extLst>
              <a:ext uri="{FF2B5EF4-FFF2-40B4-BE49-F238E27FC236}">
                <a16:creationId xmlns:a16="http://schemas.microsoft.com/office/drawing/2014/main" id="{77160C6F-B1F4-9B45-BE7A-A7A82660B3E0}"/>
              </a:ext>
            </a:extLst>
          </p:cNvPr>
          <p:cNvGrpSpPr/>
          <p:nvPr/>
        </p:nvGrpSpPr>
        <p:grpSpPr>
          <a:xfrm>
            <a:off x="10548257" y="5221762"/>
            <a:ext cx="1636238" cy="1636238"/>
            <a:chOff x="10994541" y="5668046"/>
            <a:chExt cx="1189954" cy="1189954"/>
          </a:xfrm>
        </p:grpSpPr>
        <p:sp>
          <p:nvSpPr>
            <p:cNvPr id="11" name="Right Triangle 10">
              <a:extLst>
                <a:ext uri="{FF2B5EF4-FFF2-40B4-BE49-F238E27FC236}">
                  <a16:creationId xmlns:a16="http://schemas.microsoft.com/office/drawing/2014/main" id="{68FDCDA6-5D87-D14A-AD57-55C03D7E31AC}"/>
                </a:ext>
              </a:extLst>
            </p:cNvPr>
            <p:cNvSpPr/>
            <p:nvPr/>
          </p:nvSpPr>
          <p:spPr>
            <a:xfrm rot="16200000">
              <a:off x="10994541" y="5668046"/>
              <a:ext cx="1189954" cy="1189954"/>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pic>
          <p:nvPicPr>
            <p:cNvPr id="13" name="Picture 12">
              <a:extLst>
                <a:ext uri="{FF2B5EF4-FFF2-40B4-BE49-F238E27FC236}">
                  <a16:creationId xmlns:a16="http://schemas.microsoft.com/office/drawing/2014/main" id="{099F092E-D9BE-BA41-9E15-A0EE5AF5B33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621296" y="6225519"/>
              <a:ext cx="479943" cy="479943"/>
            </a:xfrm>
            <a:prstGeom prst="rect">
              <a:avLst/>
            </a:prstGeom>
          </p:spPr>
        </p:pic>
      </p:grpSp>
      <p:sp>
        <p:nvSpPr>
          <p:cNvPr id="14" name="TextBox 51">
            <a:extLst>
              <a:ext uri="{FF2B5EF4-FFF2-40B4-BE49-F238E27FC236}">
                <a16:creationId xmlns:a16="http://schemas.microsoft.com/office/drawing/2014/main" id="{8A3E3F74-20FF-448E-83FF-DF1636AF94A3}"/>
              </a:ext>
            </a:extLst>
          </p:cNvPr>
          <p:cNvSpPr txBox="1"/>
          <p:nvPr/>
        </p:nvSpPr>
        <p:spPr>
          <a:xfrm>
            <a:off x="5389147" y="525794"/>
            <a:ext cx="5239543" cy="646331"/>
          </a:xfrm>
          <a:prstGeom prst="rect">
            <a:avLst/>
          </a:prstGeom>
          <a:noFill/>
        </p:spPr>
        <p:txBody>
          <a:bodyPr wrap="square" rtlCol="0">
            <a:spAutoFit/>
          </a:bodyPr>
          <a:lstStyle/>
          <a:p>
            <a:pPr algn="r"/>
            <a:r>
              <a:rPr lang="en-US" sz="1200" dirty="0">
                <a:solidFill>
                  <a:srgbClr val="02457C"/>
                </a:solidFill>
                <a:latin typeface="Arial" panose="020B0604020202020204" pitchFamily="34" charset="0"/>
                <a:ea typeface="Avenir Black" charset="0"/>
                <a:cs typeface="Arial" panose="020B0604020202020204" pitchFamily="34" charset="0"/>
              </a:rPr>
              <a:t>Gerardo Nóchez Cerón</a:t>
            </a:r>
          </a:p>
          <a:p>
            <a:pPr algn="r"/>
            <a:r>
              <a:rPr lang="es-ES" sz="1200" dirty="0">
                <a:solidFill>
                  <a:srgbClr val="02457C"/>
                </a:solidFill>
                <a:latin typeface="Arial" panose="020B0604020202020204" pitchFamily="34" charset="0"/>
                <a:ea typeface="Avenir Book" charset="0"/>
                <a:cs typeface="Arial" panose="020B0604020202020204" pitchFamily="34" charset="0"/>
              </a:rPr>
              <a:t>Especialista Anticorrupción en Materia Penal</a:t>
            </a:r>
          </a:p>
          <a:p>
            <a:pPr algn="r"/>
            <a:r>
              <a:rPr lang="es-ES" sz="1200" dirty="0">
                <a:solidFill>
                  <a:srgbClr val="02457C"/>
                </a:solidFill>
                <a:latin typeface="Arial" panose="020B0604020202020204" pitchFamily="34" charset="0"/>
                <a:ea typeface="Avenir Book" charset="0"/>
                <a:cs typeface="Arial" panose="020B0604020202020204" pitchFamily="34" charset="0"/>
              </a:rPr>
              <a:t>12 de diciembre de 2019</a:t>
            </a:r>
          </a:p>
        </p:txBody>
      </p:sp>
    </p:spTree>
    <p:extLst>
      <p:ext uri="{BB962C8B-B14F-4D97-AF65-F5344CB8AC3E}">
        <p14:creationId xmlns:p14="http://schemas.microsoft.com/office/powerpoint/2010/main" val="18917061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1000"/>
                                        <p:tgtEl>
                                          <p:spTgt spid="14"/>
                                        </p:tgtEl>
                                      </p:cBhvr>
                                    </p:animEffect>
                                    <p:anim calcmode="lin" valueType="num">
                                      <p:cBhvr>
                                        <p:cTn id="14" dur="1000" fill="hold"/>
                                        <p:tgtEl>
                                          <p:spTgt spid="14"/>
                                        </p:tgtEl>
                                        <p:attrNameLst>
                                          <p:attrName>ppt_x</p:attrName>
                                        </p:attrNameLst>
                                      </p:cBhvr>
                                      <p:tavLst>
                                        <p:tav tm="0">
                                          <p:val>
                                            <p:strVal val="#ppt_x"/>
                                          </p:val>
                                        </p:tav>
                                        <p:tav tm="100000">
                                          <p:val>
                                            <p:strVal val="#ppt_x"/>
                                          </p:val>
                                        </p:tav>
                                      </p:tavLst>
                                    </p:anim>
                                    <p:anim calcmode="lin" valueType="num">
                                      <p:cBhvr>
                                        <p:cTn id="1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uadroTexto 10">
            <a:extLst>
              <a:ext uri="{FF2B5EF4-FFF2-40B4-BE49-F238E27FC236}">
                <a16:creationId xmlns:a16="http://schemas.microsoft.com/office/drawing/2014/main" id="{EB5030D0-88C4-452A-8C05-79F1ABD676EE}"/>
              </a:ext>
            </a:extLst>
          </p:cNvPr>
          <p:cNvSpPr txBox="1"/>
          <p:nvPr/>
        </p:nvSpPr>
        <p:spPr>
          <a:xfrm>
            <a:off x="272674" y="461263"/>
            <a:ext cx="3810409" cy="523220"/>
          </a:xfrm>
          <a:prstGeom prst="rect">
            <a:avLst/>
          </a:prstGeom>
          <a:noFill/>
        </p:spPr>
        <p:txBody>
          <a:bodyPr wrap="square" rtlCol="0" anchor="ctr">
            <a:spAutoFit/>
          </a:bodyPr>
          <a:lstStyle/>
          <a:p>
            <a:pPr algn="ctr"/>
            <a:r>
              <a:rPr lang="es-MX" sz="2800" b="1">
                <a:solidFill>
                  <a:schemeClr val="bg1"/>
                </a:solidFill>
                <a:latin typeface="Franklin Gothic Book" panose="020B0503020102020204" pitchFamily="34" charset="0"/>
              </a:rPr>
              <a:t>Análisis e investigación</a:t>
            </a:r>
          </a:p>
        </p:txBody>
      </p:sp>
      <p:sp>
        <p:nvSpPr>
          <p:cNvPr id="17" name="Rectangle 16">
            <a:extLst>
              <a:ext uri="{FF2B5EF4-FFF2-40B4-BE49-F238E27FC236}">
                <a16:creationId xmlns:a16="http://schemas.microsoft.com/office/drawing/2014/main" id="{54769E16-8C1A-D84F-9561-2A433392F26D}"/>
              </a:ext>
            </a:extLst>
          </p:cNvPr>
          <p:cNvSpPr/>
          <p:nvPr/>
        </p:nvSpPr>
        <p:spPr>
          <a:xfrm>
            <a:off x="10738134" y="1554937"/>
            <a:ext cx="1321594" cy="5139780"/>
          </a:xfrm>
          <a:prstGeom prst="rect">
            <a:avLst/>
          </a:prstGeom>
          <a:solidFill>
            <a:srgbClr val="009AD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cxnSp>
        <p:nvCxnSpPr>
          <p:cNvPr id="28" name="Straight Connector 27">
            <a:extLst>
              <a:ext uri="{FF2B5EF4-FFF2-40B4-BE49-F238E27FC236}">
                <a16:creationId xmlns:a16="http://schemas.microsoft.com/office/drawing/2014/main" id="{596913C7-9237-4745-A024-04E36DA06FC3}"/>
              </a:ext>
            </a:extLst>
          </p:cNvPr>
          <p:cNvCxnSpPr>
            <a:cxnSpLocks/>
          </p:cNvCxnSpPr>
          <p:nvPr/>
        </p:nvCxnSpPr>
        <p:spPr>
          <a:xfrm>
            <a:off x="153645" y="1549226"/>
            <a:ext cx="10459926" cy="0"/>
          </a:xfrm>
          <a:prstGeom prst="line">
            <a:avLst/>
          </a:prstGeom>
        </p:spPr>
        <p:style>
          <a:lnRef idx="1">
            <a:schemeClr val="accent1"/>
          </a:lnRef>
          <a:fillRef idx="0">
            <a:schemeClr val="accent1"/>
          </a:fillRef>
          <a:effectRef idx="0">
            <a:schemeClr val="accent1"/>
          </a:effectRef>
          <a:fontRef idx="minor">
            <a:schemeClr val="tx1"/>
          </a:fontRef>
        </p:style>
      </p:cxnSp>
      <p:sp>
        <p:nvSpPr>
          <p:cNvPr id="23" name="Title 1">
            <a:extLst>
              <a:ext uri="{FF2B5EF4-FFF2-40B4-BE49-F238E27FC236}">
                <a16:creationId xmlns:a16="http://schemas.microsoft.com/office/drawing/2014/main" id="{C5FDF3E1-A5F1-024F-9B95-94FD06DAC8F1}"/>
              </a:ext>
            </a:extLst>
          </p:cNvPr>
          <p:cNvSpPr txBox="1">
            <a:spLocks/>
          </p:cNvSpPr>
          <p:nvPr/>
        </p:nvSpPr>
        <p:spPr>
          <a:xfrm>
            <a:off x="240199" y="1092217"/>
            <a:ext cx="3337430" cy="30717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1600" dirty="0">
              <a:latin typeface="Arial" panose="020B0604020202020204" pitchFamily="34" charset="0"/>
              <a:ea typeface="Avenir Book" charset="0"/>
              <a:cs typeface="Arial" panose="020B0604020202020204" pitchFamily="34" charset="0"/>
            </a:endParaRPr>
          </a:p>
        </p:txBody>
      </p:sp>
      <p:sp>
        <p:nvSpPr>
          <p:cNvPr id="24" name="TextBox 51">
            <a:extLst>
              <a:ext uri="{FF2B5EF4-FFF2-40B4-BE49-F238E27FC236}">
                <a16:creationId xmlns:a16="http://schemas.microsoft.com/office/drawing/2014/main" id="{4F61CECA-8B1A-F341-90EC-FF03F216464D}"/>
              </a:ext>
            </a:extLst>
          </p:cNvPr>
          <p:cNvSpPr txBox="1"/>
          <p:nvPr/>
        </p:nvSpPr>
        <p:spPr>
          <a:xfrm>
            <a:off x="138983" y="821134"/>
            <a:ext cx="10398388" cy="461665"/>
          </a:xfrm>
          <a:prstGeom prst="rect">
            <a:avLst/>
          </a:prstGeom>
          <a:noFill/>
        </p:spPr>
        <p:txBody>
          <a:bodyPr wrap="square" rtlCol="0">
            <a:spAutoFit/>
          </a:bodyPr>
          <a:lstStyle/>
          <a:p>
            <a:r>
              <a:rPr lang="en-US" sz="2400" b="1" dirty="0" err="1">
                <a:solidFill>
                  <a:srgbClr val="02457C"/>
                </a:solidFill>
                <a:latin typeface="Arial Nova" panose="020B0504020202020204" pitchFamily="34" charset="0"/>
                <a:ea typeface="Avenir Black" charset="0"/>
                <a:cs typeface="Arial" panose="020B0604020202020204" pitchFamily="34" charset="0"/>
              </a:rPr>
              <a:t>Sistemas</a:t>
            </a:r>
            <a:r>
              <a:rPr lang="en-US" sz="2400" b="1" dirty="0">
                <a:solidFill>
                  <a:srgbClr val="02457C"/>
                </a:solidFill>
                <a:latin typeface="Arial Nova" panose="020B0504020202020204" pitchFamily="34" charset="0"/>
                <a:ea typeface="Avenir Black" charset="0"/>
                <a:cs typeface="Arial" panose="020B0604020202020204" pitchFamily="34" charset="0"/>
              </a:rPr>
              <a:t> de </a:t>
            </a:r>
            <a:r>
              <a:rPr lang="en-US" sz="2400" b="1" dirty="0" err="1">
                <a:solidFill>
                  <a:srgbClr val="02457C"/>
                </a:solidFill>
                <a:latin typeface="Arial Nova" panose="020B0504020202020204" pitchFamily="34" charset="0"/>
                <a:ea typeface="Avenir Black" charset="0"/>
                <a:cs typeface="Arial" panose="020B0604020202020204" pitchFamily="34" charset="0"/>
              </a:rPr>
              <a:t>Integridad</a:t>
            </a:r>
            <a:endParaRPr lang="en-US" sz="2400" b="1" dirty="0">
              <a:solidFill>
                <a:srgbClr val="02457C"/>
              </a:solidFill>
              <a:latin typeface="Arial Nova" panose="020B0504020202020204" pitchFamily="34" charset="0"/>
              <a:ea typeface="Avenir Black" charset="0"/>
              <a:cs typeface="Arial" panose="020B0604020202020204" pitchFamily="34" charset="0"/>
            </a:endParaRPr>
          </a:p>
        </p:txBody>
      </p:sp>
      <p:pic>
        <p:nvPicPr>
          <p:cNvPr id="29" name="Picture 28">
            <a:extLst>
              <a:ext uri="{FF2B5EF4-FFF2-40B4-BE49-F238E27FC236}">
                <a16:creationId xmlns:a16="http://schemas.microsoft.com/office/drawing/2014/main" id="{9FD6DBD0-CAE3-BE4F-BAEA-2CAE23B952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30969" y="144222"/>
            <a:ext cx="1313828" cy="1313828"/>
          </a:xfrm>
          <a:prstGeom prst="rect">
            <a:avLst/>
          </a:prstGeom>
        </p:spPr>
      </p:pic>
      <p:grpSp>
        <p:nvGrpSpPr>
          <p:cNvPr id="38" name="Group 37">
            <a:extLst>
              <a:ext uri="{FF2B5EF4-FFF2-40B4-BE49-F238E27FC236}">
                <a16:creationId xmlns:a16="http://schemas.microsoft.com/office/drawing/2014/main" id="{46255C0E-1198-EC4F-B7CD-4AD294E07862}"/>
              </a:ext>
            </a:extLst>
          </p:cNvPr>
          <p:cNvGrpSpPr/>
          <p:nvPr/>
        </p:nvGrpSpPr>
        <p:grpSpPr>
          <a:xfrm>
            <a:off x="10537371" y="5211897"/>
            <a:ext cx="1649679" cy="1649679"/>
            <a:chOff x="10953552" y="5671622"/>
            <a:chExt cx="1189954" cy="1189954"/>
          </a:xfrm>
        </p:grpSpPr>
        <p:sp>
          <p:nvSpPr>
            <p:cNvPr id="39" name="Right Triangle 38">
              <a:extLst>
                <a:ext uri="{FF2B5EF4-FFF2-40B4-BE49-F238E27FC236}">
                  <a16:creationId xmlns:a16="http://schemas.microsoft.com/office/drawing/2014/main" id="{0F7B3E4D-9963-4D4C-AAE4-E0B4C4BC59EA}"/>
                </a:ext>
              </a:extLst>
            </p:cNvPr>
            <p:cNvSpPr/>
            <p:nvPr/>
          </p:nvSpPr>
          <p:spPr>
            <a:xfrm rot="16200000">
              <a:off x="10953552" y="5671622"/>
              <a:ext cx="1189954" cy="1189954"/>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pic>
          <p:nvPicPr>
            <p:cNvPr id="40" name="Picture 39">
              <a:extLst>
                <a:ext uri="{FF2B5EF4-FFF2-40B4-BE49-F238E27FC236}">
                  <a16:creationId xmlns:a16="http://schemas.microsoft.com/office/drawing/2014/main" id="{57098C1D-8220-104D-893F-C462F43F88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80307" y="6229095"/>
              <a:ext cx="479943" cy="479943"/>
            </a:xfrm>
            <a:prstGeom prst="rect">
              <a:avLst/>
            </a:prstGeom>
          </p:spPr>
        </p:pic>
      </p:grpSp>
      <p:grpSp>
        <p:nvGrpSpPr>
          <p:cNvPr id="52" name="Group 12">
            <a:extLst>
              <a:ext uri="{FF2B5EF4-FFF2-40B4-BE49-F238E27FC236}">
                <a16:creationId xmlns:a16="http://schemas.microsoft.com/office/drawing/2014/main" id="{62BD32DC-FCFA-4824-B9B0-A5169B20247E}"/>
              </a:ext>
            </a:extLst>
          </p:cNvPr>
          <p:cNvGrpSpPr/>
          <p:nvPr/>
        </p:nvGrpSpPr>
        <p:grpSpPr>
          <a:xfrm>
            <a:off x="4450266" y="4307814"/>
            <a:ext cx="2174975" cy="2139394"/>
            <a:chOff x="9675359" y="4339772"/>
            <a:chExt cx="5036457" cy="5036457"/>
          </a:xfrm>
        </p:grpSpPr>
        <p:sp>
          <p:nvSpPr>
            <p:cNvPr id="53" name="Oval 11">
              <a:extLst>
                <a:ext uri="{FF2B5EF4-FFF2-40B4-BE49-F238E27FC236}">
                  <a16:creationId xmlns:a16="http://schemas.microsoft.com/office/drawing/2014/main" id="{20A0B1CE-B7AF-4527-B614-317607887A94}"/>
                </a:ext>
              </a:extLst>
            </p:cNvPr>
            <p:cNvSpPr/>
            <p:nvPr/>
          </p:nvSpPr>
          <p:spPr>
            <a:xfrm>
              <a:off x="9675359" y="4339772"/>
              <a:ext cx="5036457" cy="5036457"/>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4" name="Isosceles Triangle 9">
              <a:extLst>
                <a:ext uri="{FF2B5EF4-FFF2-40B4-BE49-F238E27FC236}">
                  <a16:creationId xmlns:a16="http://schemas.microsoft.com/office/drawing/2014/main" id="{21423CBA-5DB9-4350-9D56-FA52DF080A41}"/>
                </a:ext>
              </a:extLst>
            </p:cNvPr>
            <p:cNvSpPr/>
            <p:nvPr/>
          </p:nvSpPr>
          <p:spPr>
            <a:xfrm rot="5400000">
              <a:off x="13198954" y="5759606"/>
              <a:ext cx="228600" cy="219678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grpSp>
        <p:nvGrpSpPr>
          <p:cNvPr id="55" name="Group 10">
            <a:extLst>
              <a:ext uri="{FF2B5EF4-FFF2-40B4-BE49-F238E27FC236}">
                <a16:creationId xmlns:a16="http://schemas.microsoft.com/office/drawing/2014/main" id="{703BA32C-65F9-40B9-8640-A2ECD3D1C2EF}"/>
              </a:ext>
            </a:extLst>
          </p:cNvPr>
          <p:cNvGrpSpPr/>
          <p:nvPr/>
        </p:nvGrpSpPr>
        <p:grpSpPr>
          <a:xfrm>
            <a:off x="4450266" y="4307814"/>
            <a:ext cx="2174975" cy="2139394"/>
            <a:chOff x="9675359" y="4339772"/>
            <a:chExt cx="5036457" cy="5036457"/>
          </a:xfrm>
        </p:grpSpPr>
        <p:sp>
          <p:nvSpPr>
            <p:cNvPr id="56" name="Oval 6">
              <a:extLst>
                <a:ext uri="{FF2B5EF4-FFF2-40B4-BE49-F238E27FC236}">
                  <a16:creationId xmlns:a16="http://schemas.microsoft.com/office/drawing/2014/main" id="{02696A2B-D69F-45FD-B59A-02230ABC8577}"/>
                </a:ext>
              </a:extLst>
            </p:cNvPr>
            <p:cNvSpPr/>
            <p:nvPr/>
          </p:nvSpPr>
          <p:spPr>
            <a:xfrm>
              <a:off x="9675359" y="4339772"/>
              <a:ext cx="5036457" cy="5036457"/>
            </a:xfrm>
            <a:prstGeom prst="ellipse">
              <a:avLst/>
            </a:prstGeom>
            <a:noFill/>
            <a:ln w="111125">
              <a:solidFill>
                <a:schemeClr val="bg1">
                  <a:alpha val="1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7" name="Isosceles Triangle 8">
              <a:extLst>
                <a:ext uri="{FF2B5EF4-FFF2-40B4-BE49-F238E27FC236}">
                  <a16:creationId xmlns:a16="http://schemas.microsoft.com/office/drawing/2014/main" id="{8E9EDD0F-3B6F-4C04-8C4A-80E7329D70B2}"/>
                </a:ext>
              </a:extLst>
            </p:cNvPr>
            <p:cNvSpPr/>
            <p:nvPr/>
          </p:nvSpPr>
          <p:spPr>
            <a:xfrm>
              <a:off x="12079287" y="5402432"/>
              <a:ext cx="228600" cy="129046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pic>
        <p:nvPicPr>
          <p:cNvPr id="71" name="Imagen 70" descr="Imagen que contiene ventilador, dispositivo&#10;&#10;Descripción generada con confianza alta">
            <a:extLst>
              <a:ext uri="{FF2B5EF4-FFF2-40B4-BE49-F238E27FC236}">
                <a16:creationId xmlns:a16="http://schemas.microsoft.com/office/drawing/2014/main" id="{BE0F9B3F-C6CE-48A7-BFEA-E719E1674BF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04489" y="2743812"/>
            <a:ext cx="320722" cy="270475"/>
          </a:xfrm>
          <a:prstGeom prst="rect">
            <a:avLst/>
          </a:prstGeom>
        </p:spPr>
      </p:pic>
      <p:pic>
        <p:nvPicPr>
          <p:cNvPr id="72" name="Imagen 71" descr="Imagen que contiene ventilador, dispositivo&#10;&#10;Descripción generada con confianza alta">
            <a:extLst>
              <a:ext uri="{FF2B5EF4-FFF2-40B4-BE49-F238E27FC236}">
                <a16:creationId xmlns:a16="http://schemas.microsoft.com/office/drawing/2014/main" id="{471B5110-F504-4CB5-9DF6-A8919D7D669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44010" y="4382902"/>
            <a:ext cx="320722" cy="270475"/>
          </a:xfrm>
          <a:prstGeom prst="rect">
            <a:avLst/>
          </a:prstGeom>
        </p:spPr>
      </p:pic>
      <p:pic>
        <p:nvPicPr>
          <p:cNvPr id="74" name="Imagen 73" descr="Imagen que contiene ventilador, dispositivo&#10;&#10;Descripción generada con confianza alta">
            <a:extLst>
              <a:ext uri="{FF2B5EF4-FFF2-40B4-BE49-F238E27FC236}">
                <a16:creationId xmlns:a16="http://schemas.microsoft.com/office/drawing/2014/main" id="{424E15C9-2522-4628-B376-1BE2210FDEC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47977" y="2666202"/>
            <a:ext cx="320722" cy="260130"/>
          </a:xfrm>
          <a:prstGeom prst="rect">
            <a:avLst/>
          </a:prstGeom>
        </p:spPr>
      </p:pic>
      <p:pic>
        <p:nvPicPr>
          <p:cNvPr id="75" name="Imagen 74" descr="Imagen que contiene ventilador, dispositivo&#10;&#10;Descripción generada con confianza alta">
            <a:extLst>
              <a:ext uri="{FF2B5EF4-FFF2-40B4-BE49-F238E27FC236}">
                <a16:creationId xmlns:a16="http://schemas.microsoft.com/office/drawing/2014/main" id="{10D6B8F9-1398-44BE-AE83-D65AAE3E62C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61359" y="2746406"/>
            <a:ext cx="337985" cy="267881"/>
          </a:xfrm>
          <a:prstGeom prst="rect">
            <a:avLst/>
          </a:prstGeom>
        </p:spPr>
      </p:pic>
      <p:sp>
        <p:nvSpPr>
          <p:cNvPr id="32" name="TextBox 16">
            <a:extLst>
              <a:ext uri="{FF2B5EF4-FFF2-40B4-BE49-F238E27FC236}">
                <a16:creationId xmlns:a16="http://schemas.microsoft.com/office/drawing/2014/main" id="{D3DDBE76-CEFD-42F7-9BAC-DB37FF169ED7}"/>
              </a:ext>
            </a:extLst>
          </p:cNvPr>
          <p:cNvSpPr txBox="1"/>
          <p:nvPr/>
        </p:nvSpPr>
        <p:spPr>
          <a:xfrm>
            <a:off x="132272" y="2175878"/>
            <a:ext cx="10121856" cy="3170099"/>
          </a:xfrm>
          <a:prstGeom prst="rect">
            <a:avLst/>
          </a:prstGeom>
          <a:noFill/>
        </p:spPr>
        <p:txBody>
          <a:bodyPr wrap="square" rtlCol="0" anchor="ctr">
            <a:spAutoFit/>
          </a:bodyPr>
          <a:lstStyle/>
          <a:p>
            <a:pPr marL="342900" indent="-342900" algn="just">
              <a:buFontTx/>
              <a:buChar char="-"/>
            </a:pPr>
            <a:r>
              <a:rPr lang="es-MX" sz="2000" dirty="0">
                <a:solidFill>
                  <a:srgbClr val="002060"/>
                </a:solidFill>
                <a:latin typeface="Arial Nova" panose="020B0504020202020204" pitchFamily="34" charset="0"/>
                <a:ea typeface="Arial" charset="0"/>
                <a:cs typeface="Arial" charset="0"/>
              </a:rPr>
              <a:t>Los sistemas de integridad son mecanismos preventivos y correctivos ante las faltas a la probidad y posibles hechos de corrupción. </a:t>
            </a:r>
          </a:p>
          <a:p>
            <a:pPr algn="just"/>
            <a:endParaRPr lang="es-MX" sz="2000" dirty="0">
              <a:solidFill>
                <a:srgbClr val="002060"/>
              </a:solidFill>
              <a:latin typeface="Arial Nova" panose="020B0504020202020204" pitchFamily="34" charset="0"/>
              <a:ea typeface="Arial" charset="0"/>
              <a:cs typeface="Arial" charset="0"/>
            </a:endParaRPr>
          </a:p>
          <a:p>
            <a:pPr marL="342900" indent="-342900" algn="just">
              <a:buFontTx/>
              <a:buChar char="-"/>
            </a:pPr>
            <a:r>
              <a:rPr lang="es-MX" sz="2000" dirty="0">
                <a:solidFill>
                  <a:srgbClr val="002060"/>
                </a:solidFill>
                <a:latin typeface="Arial Nova" panose="020B0504020202020204" pitchFamily="34" charset="0"/>
                <a:ea typeface="Arial" charset="0"/>
                <a:cs typeface="Arial" charset="0"/>
              </a:rPr>
              <a:t>Ayudan a mejorar las competencias éticas de las personas </a:t>
            </a:r>
            <a:r>
              <a:rPr lang="es-MX" sz="2000" dirty="0">
                <a:solidFill>
                  <a:srgbClr val="002E6D"/>
                </a:solidFill>
                <a:latin typeface="Arial Nova" panose="020B0504020202020204" pitchFamily="34" charset="0"/>
                <a:ea typeface="Arial" charset="0"/>
                <a:cs typeface="Arial" charset="0"/>
              </a:rPr>
              <a:t>que integran una institución, orientándolas a tomar decisiones que van en beneficio del bien común y de la institución, sobre todo en aquellas denominadas “áreas grises” en las cuales existe incertidumbre sobre cuál es la conducta correcta. </a:t>
            </a:r>
          </a:p>
          <a:p>
            <a:endParaRPr lang="es-MX" sz="2000" dirty="0">
              <a:solidFill>
                <a:srgbClr val="002060"/>
              </a:solidFill>
              <a:latin typeface="Arial Nova" panose="020B0504020202020204" pitchFamily="34" charset="0"/>
              <a:ea typeface="Arial" charset="0"/>
              <a:cs typeface="Arial" charset="0"/>
            </a:endParaRPr>
          </a:p>
          <a:p>
            <a:pPr marL="342900" indent="-342900">
              <a:buFontTx/>
              <a:buChar char="-"/>
            </a:pPr>
            <a:r>
              <a:rPr lang="es-MX" sz="2000" dirty="0">
                <a:solidFill>
                  <a:srgbClr val="002060"/>
                </a:solidFill>
                <a:latin typeface="Arial Nova" panose="020B0504020202020204" pitchFamily="34" charset="0"/>
                <a:ea typeface="Arial" charset="0"/>
                <a:cs typeface="Arial" charset="0"/>
              </a:rPr>
              <a:t>Fomentan un clima que estimula el comportamiento ético y legal de los funcionarias y las funcionarias desde un punto de vista preventivo.</a:t>
            </a:r>
          </a:p>
        </p:txBody>
      </p:sp>
    </p:spTree>
    <p:extLst>
      <p:ext uri="{BB962C8B-B14F-4D97-AF65-F5344CB8AC3E}">
        <p14:creationId xmlns:p14="http://schemas.microsoft.com/office/powerpoint/2010/main" val="782194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uadroTexto 10">
            <a:extLst>
              <a:ext uri="{FF2B5EF4-FFF2-40B4-BE49-F238E27FC236}">
                <a16:creationId xmlns:a16="http://schemas.microsoft.com/office/drawing/2014/main" id="{EB5030D0-88C4-452A-8C05-79F1ABD676EE}"/>
              </a:ext>
            </a:extLst>
          </p:cNvPr>
          <p:cNvSpPr txBox="1"/>
          <p:nvPr/>
        </p:nvSpPr>
        <p:spPr>
          <a:xfrm>
            <a:off x="272674" y="461263"/>
            <a:ext cx="3810409" cy="523220"/>
          </a:xfrm>
          <a:prstGeom prst="rect">
            <a:avLst/>
          </a:prstGeom>
          <a:noFill/>
        </p:spPr>
        <p:txBody>
          <a:bodyPr wrap="square" rtlCol="0" anchor="ctr">
            <a:spAutoFit/>
          </a:bodyPr>
          <a:lstStyle/>
          <a:p>
            <a:pPr algn="ctr"/>
            <a:r>
              <a:rPr lang="es-MX" sz="2800" b="1">
                <a:solidFill>
                  <a:schemeClr val="bg1"/>
                </a:solidFill>
                <a:latin typeface="Franklin Gothic Book" panose="020B0503020102020204" pitchFamily="34" charset="0"/>
              </a:rPr>
              <a:t>Análisis e investigación</a:t>
            </a:r>
          </a:p>
        </p:txBody>
      </p:sp>
      <p:sp>
        <p:nvSpPr>
          <p:cNvPr id="17" name="Rectangle 16">
            <a:extLst>
              <a:ext uri="{FF2B5EF4-FFF2-40B4-BE49-F238E27FC236}">
                <a16:creationId xmlns:a16="http://schemas.microsoft.com/office/drawing/2014/main" id="{54769E16-8C1A-D84F-9561-2A433392F26D}"/>
              </a:ext>
            </a:extLst>
          </p:cNvPr>
          <p:cNvSpPr/>
          <p:nvPr/>
        </p:nvSpPr>
        <p:spPr>
          <a:xfrm>
            <a:off x="10738134" y="1554937"/>
            <a:ext cx="1321594" cy="5139780"/>
          </a:xfrm>
          <a:prstGeom prst="rect">
            <a:avLst/>
          </a:prstGeom>
          <a:solidFill>
            <a:srgbClr val="009AD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cxnSp>
        <p:nvCxnSpPr>
          <p:cNvPr id="28" name="Straight Connector 27">
            <a:extLst>
              <a:ext uri="{FF2B5EF4-FFF2-40B4-BE49-F238E27FC236}">
                <a16:creationId xmlns:a16="http://schemas.microsoft.com/office/drawing/2014/main" id="{596913C7-9237-4745-A024-04E36DA06FC3}"/>
              </a:ext>
            </a:extLst>
          </p:cNvPr>
          <p:cNvCxnSpPr>
            <a:cxnSpLocks/>
          </p:cNvCxnSpPr>
          <p:nvPr/>
        </p:nvCxnSpPr>
        <p:spPr>
          <a:xfrm>
            <a:off x="153645" y="1549226"/>
            <a:ext cx="10459926" cy="0"/>
          </a:xfrm>
          <a:prstGeom prst="line">
            <a:avLst/>
          </a:prstGeom>
        </p:spPr>
        <p:style>
          <a:lnRef idx="1">
            <a:schemeClr val="accent1"/>
          </a:lnRef>
          <a:fillRef idx="0">
            <a:schemeClr val="accent1"/>
          </a:fillRef>
          <a:effectRef idx="0">
            <a:schemeClr val="accent1"/>
          </a:effectRef>
          <a:fontRef idx="minor">
            <a:schemeClr val="tx1"/>
          </a:fontRef>
        </p:style>
      </p:cxnSp>
      <p:sp>
        <p:nvSpPr>
          <p:cNvPr id="23" name="Title 1">
            <a:extLst>
              <a:ext uri="{FF2B5EF4-FFF2-40B4-BE49-F238E27FC236}">
                <a16:creationId xmlns:a16="http://schemas.microsoft.com/office/drawing/2014/main" id="{C5FDF3E1-A5F1-024F-9B95-94FD06DAC8F1}"/>
              </a:ext>
            </a:extLst>
          </p:cNvPr>
          <p:cNvSpPr txBox="1">
            <a:spLocks/>
          </p:cNvSpPr>
          <p:nvPr/>
        </p:nvSpPr>
        <p:spPr>
          <a:xfrm>
            <a:off x="240199" y="1092217"/>
            <a:ext cx="3337430" cy="30717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1600" dirty="0">
              <a:latin typeface="Arial" panose="020B0604020202020204" pitchFamily="34" charset="0"/>
              <a:ea typeface="Avenir Book" charset="0"/>
              <a:cs typeface="Arial" panose="020B0604020202020204" pitchFamily="34" charset="0"/>
            </a:endParaRPr>
          </a:p>
        </p:txBody>
      </p:sp>
      <p:sp>
        <p:nvSpPr>
          <p:cNvPr id="24" name="TextBox 51">
            <a:extLst>
              <a:ext uri="{FF2B5EF4-FFF2-40B4-BE49-F238E27FC236}">
                <a16:creationId xmlns:a16="http://schemas.microsoft.com/office/drawing/2014/main" id="{4F61CECA-8B1A-F341-90EC-FF03F216464D}"/>
              </a:ext>
            </a:extLst>
          </p:cNvPr>
          <p:cNvSpPr txBox="1"/>
          <p:nvPr/>
        </p:nvSpPr>
        <p:spPr>
          <a:xfrm>
            <a:off x="138983" y="821134"/>
            <a:ext cx="10398388" cy="461665"/>
          </a:xfrm>
          <a:prstGeom prst="rect">
            <a:avLst/>
          </a:prstGeom>
          <a:noFill/>
        </p:spPr>
        <p:txBody>
          <a:bodyPr wrap="square" rtlCol="0">
            <a:spAutoFit/>
          </a:bodyPr>
          <a:lstStyle/>
          <a:p>
            <a:r>
              <a:rPr lang="en-US" sz="2400" b="1" dirty="0" err="1">
                <a:solidFill>
                  <a:srgbClr val="02457C"/>
                </a:solidFill>
                <a:latin typeface="Arial" panose="020B0604020202020204" pitchFamily="34" charset="0"/>
                <a:ea typeface="Avenir Black" charset="0"/>
                <a:cs typeface="Arial" panose="020B0604020202020204" pitchFamily="34" charset="0"/>
              </a:rPr>
              <a:t>Sistemas</a:t>
            </a:r>
            <a:r>
              <a:rPr lang="en-US" sz="2400" b="1" dirty="0">
                <a:solidFill>
                  <a:srgbClr val="02457C"/>
                </a:solidFill>
                <a:latin typeface="Arial" panose="020B0604020202020204" pitchFamily="34" charset="0"/>
                <a:ea typeface="Avenir Black" charset="0"/>
                <a:cs typeface="Arial" panose="020B0604020202020204" pitchFamily="34" charset="0"/>
              </a:rPr>
              <a:t> de </a:t>
            </a:r>
            <a:r>
              <a:rPr lang="en-US" sz="2400" b="1" dirty="0" err="1">
                <a:solidFill>
                  <a:srgbClr val="02457C"/>
                </a:solidFill>
                <a:latin typeface="Arial" panose="020B0604020202020204" pitchFamily="34" charset="0"/>
                <a:ea typeface="Avenir Black" charset="0"/>
                <a:cs typeface="Arial" panose="020B0604020202020204" pitchFamily="34" charset="0"/>
              </a:rPr>
              <a:t>Integridad</a:t>
            </a:r>
            <a:endParaRPr lang="en-US" sz="2400" b="1" dirty="0">
              <a:solidFill>
                <a:srgbClr val="02457C"/>
              </a:solidFill>
              <a:latin typeface="Arial" panose="020B0604020202020204" pitchFamily="34" charset="0"/>
              <a:ea typeface="Avenir Black" charset="0"/>
              <a:cs typeface="Arial" panose="020B0604020202020204" pitchFamily="34" charset="0"/>
            </a:endParaRPr>
          </a:p>
        </p:txBody>
      </p:sp>
      <p:pic>
        <p:nvPicPr>
          <p:cNvPr id="29" name="Picture 28">
            <a:extLst>
              <a:ext uri="{FF2B5EF4-FFF2-40B4-BE49-F238E27FC236}">
                <a16:creationId xmlns:a16="http://schemas.microsoft.com/office/drawing/2014/main" id="{9FD6DBD0-CAE3-BE4F-BAEA-2CAE23B952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30969" y="144222"/>
            <a:ext cx="1313828" cy="1313828"/>
          </a:xfrm>
          <a:prstGeom prst="rect">
            <a:avLst/>
          </a:prstGeom>
        </p:spPr>
      </p:pic>
      <p:grpSp>
        <p:nvGrpSpPr>
          <p:cNvPr id="38" name="Group 37">
            <a:extLst>
              <a:ext uri="{FF2B5EF4-FFF2-40B4-BE49-F238E27FC236}">
                <a16:creationId xmlns:a16="http://schemas.microsoft.com/office/drawing/2014/main" id="{46255C0E-1198-EC4F-B7CD-4AD294E07862}"/>
              </a:ext>
            </a:extLst>
          </p:cNvPr>
          <p:cNvGrpSpPr/>
          <p:nvPr/>
        </p:nvGrpSpPr>
        <p:grpSpPr>
          <a:xfrm>
            <a:off x="10537371" y="5211897"/>
            <a:ext cx="1649679" cy="1649679"/>
            <a:chOff x="10953552" y="5671622"/>
            <a:chExt cx="1189954" cy="1189954"/>
          </a:xfrm>
        </p:grpSpPr>
        <p:sp>
          <p:nvSpPr>
            <p:cNvPr id="39" name="Right Triangle 38">
              <a:extLst>
                <a:ext uri="{FF2B5EF4-FFF2-40B4-BE49-F238E27FC236}">
                  <a16:creationId xmlns:a16="http://schemas.microsoft.com/office/drawing/2014/main" id="{0F7B3E4D-9963-4D4C-AAE4-E0B4C4BC59EA}"/>
                </a:ext>
              </a:extLst>
            </p:cNvPr>
            <p:cNvSpPr/>
            <p:nvPr/>
          </p:nvSpPr>
          <p:spPr>
            <a:xfrm rot="16200000">
              <a:off x="10953552" y="5671622"/>
              <a:ext cx="1189954" cy="1189954"/>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pic>
          <p:nvPicPr>
            <p:cNvPr id="40" name="Picture 39">
              <a:extLst>
                <a:ext uri="{FF2B5EF4-FFF2-40B4-BE49-F238E27FC236}">
                  <a16:creationId xmlns:a16="http://schemas.microsoft.com/office/drawing/2014/main" id="{57098C1D-8220-104D-893F-C462F43F88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80307" y="6229095"/>
              <a:ext cx="479943" cy="479943"/>
            </a:xfrm>
            <a:prstGeom prst="rect">
              <a:avLst/>
            </a:prstGeom>
          </p:spPr>
        </p:pic>
      </p:grpSp>
      <p:grpSp>
        <p:nvGrpSpPr>
          <p:cNvPr id="52" name="Group 12">
            <a:extLst>
              <a:ext uri="{FF2B5EF4-FFF2-40B4-BE49-F238E27FC236}">
                <a16:creationId xmlns:a16="http://schemas.microsoft.com/office/drawing/2014/main" id="{62BD32DC-FCFA-4824-B9B0-A5169B20247E}"/>
              </a:ext>
            </a:extLst>
          </p:cNvPr>
          <p:cNvGrpSpPr/>
          <p:nvPr/>
        </p:nvGrpSpPr>
        <p:grpSpPr>
          <a:xfrm>
            <a:off x="4450266" y="4307814"/>
            <a:ext cx="2174975" cy="2139394"/>
            <a:chOff x="9675359" y="4339772"/>
            <a:chExt cx="5036457" cy="5036457"/>
          </a:xfrm>
        </p:grpSpPr>
        <p:sp>
          <p:nvSpPr>
            <p:cNvPr id="53" name="Oval 11">
              <a:extLst>
                <a:ext uri="{FF2B5EF4-FFF2-40B4-BE49-F238E27FC236}">
                  <a16:creationId xmlns:a16="http://schemas.microsoft.com/office/drawing/2014/main" id="{20A0B1CE-B7AF-4527-B614-317607887A94}"/>
                </a:ext>
              </a:extLst>
            </p:cNvPr>
            <p:cNvSpPr/>
            <p:nvPr/>
          </p:nvSpPr>
          <p:spPr>
            <a:xfrm>
              <a:off x="9675359" y="4339772"/>
              <a:ext cx="5036457" cy="5036457"/>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4" name="Isosceles Triangle 9">
              <a:extLst>
                <a:ext uri="{FF2B5EF4-FFF2-40B4-BE49-F238E27FC236}">
                  <a16:creationId xmlns:a16="http://schemas.microsoft.com/office/drawing/2014/main" id="{21423CBA-5DB9-4350-9D56-FA52DF080A41}"/>
                </a:ext>
              </a:extLst>
            </p:cNvPr>
            <p:cNvSpPr/>
            <p:nvPr/>
          </p:nvSpPr>
          <p:spPr>
            <a:xfrm rot="5400000">
              <a:off x="13198954" y="5759606"/>
              <a:ext cx="228600" cy="219678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grpSp>
        <p:nvGrpSpPr>
          <p:cNvPr id="55" name="Group 10">
            <a:extLst>
              <a:ext uri="{FF2B5EF4-FFF2-40B4-BE49-F238E27FC236}">
                <a16:creationId xmlns:a16="http://schemas.microsoft.com/office/drawing/2014/main" id="{703BA32C-65F9-40B9-8640-A2ECD3D1C2EF}"/>
              </a:ext>
            </a:extLst>
          </p:cNvPr>
          <p:cNvGrpSpPr/>
          <p:nvPr/>
        </p:nvGrpSpPr>
        <p:grpSpPr>
          <a:xfrm>
            <a:off x="4450266" y="4307814"/>
            <a:ext cx="2174975" cy="2139394"/>
            <a:chOff x="9675359" y="4339772"/>
            <a:chExt cx="5036457" cy="5036457"/>
          </a:xfrm>
        </p:grpSpPr>
        <p:sp>
          <p:nvSpPr>
            <p:cNvPr id="56" name="Oval 6">
              <a:extLst>
                <a:ext uri="{FF2B5EF4-FFF2-40B4-BE49-F238E27FC236}">
                  <a16:creationId xmlns:a16="http://schemas.microsoft.com/office/drawing/2014/main" id="{02696A2B-D69F-45FD-B59A-02230ABC8577}"/>
                </a:ext>
              </a:extLst>
            </p:cNvPr>
            <p:cNvSpPr/>
            <p:nvPr/>
          </p:nvSpPr>
          <p:spPr>
            <a:xfrm>
              <a:off x="9675359" y="4339772"/>
              <a:ext cx="5036457" cy="5036457"/>
            </a:xfrm>
            <a:prstGeom prst="ellipse">
              <a:avLst/>
            </a:prstGeom>
            <a:noFill/>
            <a:ln w="111125">
              <a:solidFill>
                <a:schemeClr val="bg1">
                  <a:alpha val="1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7" name="Isosceles Triangle 8">
              <a:extLst>
                <a:ext uri="{FF2B5EF4-FFF2-40B4-BE49-F238E27FC236}">
                  <a16:creationId xmlns:a16="http://schemas.microsoft.com/office/drawing/2014/main" id="{8E9EDD0F-3B6F-4C04-8C4A-80E7329D70B2}"/>
                </a:ext>
              </a:extLst>
            </p:cNvPr>
            <p:cNvSpPr/>
            <p:nvPr/>
          </p:nvSpPr>
          <p:spPr>
            <a:xfrm>
              <a:off x="12079287" y="5402432"/>
              <a:ext cx="228600" cy="129046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pic>
        <p:nvPicPr>
          <p:cNvPr id="71" name="Imagen 70" descr="Imagen que contiene ventilador, dispositivo&#10;&#10;Descripción generada con confianza alta">
            <a:extLst>
              <a:ext uri="{FF2B5EF4-FFF2-40B4-BE49-F238E27FC236}">
                <a16:creationId xmlns:a16="http://schemas.microsoft.com/office/drawing/2014/main" id="{BE0F9B3F-C6CE-48A7-BFEA-E719E1674BF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04489" y="2743812"/>
            <a:ext cx="320722" cy="270475"/>
          </a:xfrm>
          <a:prstGeom prst="rect">
            <a:avLst/>
          </a:prstGeom>
        </p:spPr>
      </p:pic>
      <p:pic>
        <p:nvPicPr>
          <p:cNvPr id="72" name="Imagen 71" descr="Imagen que contiene ventilador, dispositivo&#10;&#10;Descripción generada con confianza alta">
            <a:extLst>
              <a:ext uri="{FF2B5EF4-FFF2-40B4-BE49-F238E27FC236}">
                <a16:creationId xmlns:a16="http://schemas.microsoft.com/office/drawing/2014/main" id="{471B5110-F504-4CB5-9DF6-A8919D7D669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44010" y="4382902"/>
            <a:ext cx="320722" cy="270475"/>
          </a:xfrm>
          <a:prstGeom prst="rect">
            <a:avLst/>
          </a:prstGeom>
        </p:spPr>
      </p:pic>
      <p:pic>
        <p:nvPicPr>
          <p:cNvPr id="74" name="Imagen 73" descr="Imagen que contiene ventilador, dispositivo&#10;&#10;Descripción generada con confianza alta">
            <a:extLst>
              <a:ext uri="{FF2B5EF4-FFF2-40B4-BE49-F238E27FC236}">
                <a16:creationId xmlns:a16="http://schemas.microsoft.com/office/drawing/2014/main" id="{424E15C9-2522-4628-B376-1BE2210FDEC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47977" y="2666202"/>
            <a:ext cx="320722" cy="260130"/>
          </a:xfrm>
          <a:prstGeom prst="rect">
            <a:avLst/>
          </a:prstGeom>
        </p:spPr>
      </p:pic>
      <p:pic>
        <p:nvPicPr>
          <p:cNvPr id="75" name="Imagen 74" descr="Imagen que contiene ventilador, dispositivo&#10;&#10;Descripción generada con confianza alta">
            <a:extLst>
              <a:ext uri="{FF2B5EF4-FFF2-40B4-BE49-F238E27FC236}">
                <a16:creationId xmlns:a16="http://schemas.microsoft.com/office/drawing/2014/main" id="{10D6B8F9-1398-44BE-AE83-D65AAE3E62C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61359" y="2746406"/>
            <a:ext cx="337985" cy="267881"/>
          </a:xfrm>
          <a:prstGeom prst="rect">
            <a:avLst/>
          </a:prstGeom>
        </p:spPr>
      </p:pic>
      <p:sp>
        <p:nvSpPr>
          <p:cNvPr id="32" name="TextBox 16">
            <a:extLst>
              <a:ext uri="{FF2B5EF4-FFF2-40B4-BE49-F238E27FC236}">
                <a16:creationId xmlns:a16="http://schemas.microsoft.com/office/drawing/2014/main" id="{D3DDBE76-CEFD-42F7-9BAC-DB37FF169ED7}"/>
              </a:ext>
            </a:extLst>
          </p:cNvPr>
          <p:cNvSpPr txBox="1"/>
          <p:nvPr/>
        </p:nvSpPr>
        <p:spPr>
          <a:xfrm>
            <a:off x="272674" y="1899635"/>
            <a:ext cx="10121856" cy="3477875"/>
          </a:xfrm>
          <a:prstGeom prst="rect">
            <a:avLst/>
          </a:prstGeom>
          <a:noFill/>
        </p:spPr>
        <p:txBody>
          <a:bodyPr wrap="square" rtlCol="0" anchor="ctr">
            <a:spAutoFit/>
          </a:bodyPr>
          <a:lstStyle/>
          <a:p>
            <a:pPr marL="342900" indent="-342900" algn="just">
              <a:buFontTx/>
              <a:buChar char="-"/>
            </a:pPr>
            <a:r>
              <a:rPr lang="es-MX" sz="2000" dirty="0">
                <a:solidFill>
                  <a:srgbClr val="002060"/>
                </a:solidFill>
                <a:latin typeface="Arial Nova" panose="020B0504020202020204" pitchFamily="34" charset="0"/>
                <a:ea typeface="Arial" charset="0"/>
                <a:cs typeface="Arial" charset="0"/>
              </a:rPr>
              <a:t>Los sistemas de integridad, son parte de un esfuerzo que debe sostenerse en el tiempo, que demanda participación de autoridades y funcionarios, que requiere una clara identificación de responsabilidades y la creación o adaptación de mecanismos y estructuras de seguimiento, y difusión. </a:t>
            </a:r>
          </a:p>
          <a:p>
            <a:pPr marL="342900" indent="-342900" algn="just">
              <a:buFontTx/>
              <a:buChar char="-"/>
            </a:pPr>
            <a:endParaRPr lang="es-MX" sz="2000" dirty="0">
              <a:solidFill>
                <a:srgbClr val="002060"/>
              </a:solidFill>
              <a:latin typeface="Arial Nova" panose="020B0504020202020204" pitchFamily="34" charset="0"/>
              <a:ea typeface="Arial" charset="0"/>
              <a:cs typeface="Arial" charset="0"/>
            </a:endParaRPr>
          </a:p>
          <a:p>
            <a:pPr marL="342900" indent="-342900" algn="just">
              <a:buFontTx/>
              <a:buChar char="-"/>
            </a:pPr>
            <a:r>
              <a:rPr lang="es-MX" sz="2000" dirty="0">
                <a:solidFill>
                  <a:srgbClr val="002060"/>
                </a:solidFill>
                <a:latin typeface="Arial Nova" panose="020B0504020202020204" pitchFamily="34" charset="0"/>
                <a:ea typeface="Arial" charset="0"/>
                <a:cs typeface="Arial" charset="0"/>
              </a:rPr>
              <a:t>Componentes de un sistema de integridad: compromiso de la organización; responsabilidades definidas; Códigos de ética y conducta; canales de denuncia; sanciones e incentivos; plan de difusión; monitoreo y mejora.</a:t>
            </a:r>
          </a:p>
          <a:p>
            <a:pPr marL="342900" indent="-342900" algn="just">
              <a:buFontTx/>
              <a:buChar char="-"/>
            </a:pPr>
            <a:endParaRPr lang="es-MX" sz="2000" dirty="0">
              <a:solidFill>
                <a:srgbClr val="002060"/>
              </a:solidFill>
              <a:latin typeface="Arial Nova" panose="020B0504020202020204" pitchFamily="34" charset="0"/>
              <a:ea typeface="Arial" charset="0"/>
              <a:cs typeface="Arial" charset="0"/>
            </a:endParaRPr>
          </a:p>
          <a:p>
            <a:pPr marL="342900" indent="-342900" algn="just">
              <a:buFontTx/>
              <a:buChar char="-"/>
            </a:pPr>
            <a:r>
              <a:rPr lang="es-MX" sz="2000" dirty="0">
                <a:solidFill>
                  <a:srgbClr val="002060"/>
                </a:solidFill>
                <a:latin typeface="Arial Nova" panose="020B0504020202020204" pitchFamily="34" charset="0"/>
                <a:ea typeface="Arial" charset="0"/>
                <a:cs typeface="Arial" charset="0"/>
              </a:rPr>
              <a:t>Los sistemas de integridad tienen que responder y adaptarse a las necesidades y situación de vulnerabilidad específica de la institución.</a:t>
            </a:r>
          </a:p>
        </p:txBody>
      </p:sp>
      <p:pic>
        <p:nvPicPr>
          <p:cNvPr id="3" name="Graphic 2" descr="Target">
            <a:extLst>
              <a:ext uri="{FF2B5EF4-FFF2-40B4-BE49-F238E27FC236}">
                <a16:creationId xmlns:a16="http://schemas.microsoft.com/office/drawing/2014/main" id="{8A88E640-C117-4FF2-AAD6-1A9D13E4D79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576554" y="5767081"/>
            <a:ext cx="914400" cy="914400"/>
          </a:xfrm>
          <a:prstGeom prst="rect">
            <a:avLst/>
          </a:prstGeom>
        </p:spPr>
      </p:pic>
    </p:spTree>
    <p:extLst>
      <p:ext uri="{BB962C8B-B14F-4D97-AF65-F5344CB8AC3E}">
        <p14:creationId xmlns:p14="http://schemas.microsoft.com/office/powerpoint/2010/main" val="380087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uadroTexto 10">
            <a:extLst>
              <a:ext uri="{FF2B5EF4-FFF2-40B4-BE49-F238E27FC236}">
                <a16:creationId xmlns:a16="http://schemas.microsoft.com/office/drawing/2014/main" id="{EB5030D0-88C4-452A-8C05-79F1ABD676EE}"/>
              </a:ext>
            </a:extLst>
          </p:cNvPr>
          <p:cNvSpPr txBox="1"/>
          <p:nvPr/>
        </p:nvSpPr>
        <p:spPr>
          <a:xfrm>
            <a:off x="272674" y="461263"/>
            <a:ext cx="3810409" cy="523220"/>
          </a:xfrm>
          <a:prstGeom prst="rect">
            <a:avLst/>
          </a:prstGeom>
          <a:noFill/>
        </p:spPr>
        <p:txBody>
          <a:bodyPr wrap="square" rtlCol="0" anchor="ctr">
            <a:spAutoFit/>
          </a:bodyPr>
          <a:lstStyle/>
          <a:p>
            <a:pPr algn="ctr"/>
            <a:r>
              <a:rPr lang="es-MX" sz="2800" b="1">
                <a:solidFill>
                  <a:schemeClr val="bg1"/>
                </a:solidFill>
                <a:latin typeface="Franklin Gothic Book" panose="020B0503020102020204" pitchFamily="34" charset="0"/>
              </a:rPr>
              <a:t>Análisis e investigación</a:t>
            </a:r>
          </a:p>
        </p:txBody>
      </p:sp>
      <p:sp>
        <p:nvSpPr>
          <p:cNvPr id="17" name="Rectangle 16">
            <a:extLst>
              <a:ext uri="{FF2B5EF4-FFF2-40B4-BE49-F238E27FC236}">
                <a16:creationId xmlns:a16="http://schemas.microsoft.com/office/drawing/2014/main" id="{54769E16-8C1A-D84F-9561-2A433392F26D}"/>
              </a:ext>
            </a:extLst>
          </p:cNvPr>
          <p:cNvSpPr/>
          <p:nvPr/>
        </p:nvSpPr>
        <p:spPr>
          <a:xfrm>
            <a:off x="10738134" y="1554937"/>
            <a:ext cx="1321594" cy="5139780"/>
          </a:xfrm>
          <a:prstGeom prst="rect">
            <a:avLst/>
          </a:prstGeom>
          <a:solidFill>
            <a:srgbClr val="009AD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3" name="Title 1">
            <a:extLst>
              <a:ext uri="{FF2B5EF4-FFF2-40B4-BE49-F238E27FC236}">
                <a16:creationId xmlns:a16="http://schemas.microsoft.com/office/drawing/2014/main" id="{C5FDF3E1-A5F1-024F-9B95-94FD06DAC8F1}"/>
              </a:ext>
            </a:extLst>
          </p:cNvPr>
          <p:cNvSpPr txBox="1">
            <a:spLocks/>
          </p:cNvSpPr>
          <p:nvPr/>
        </p:nvSpPr>
        <p:spPr>
          <a:xfrm>
            <a:off x="240199" y="1092217"/>
            <a:ext cx="3337430" cy="30717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1600" dirty="0">
              <a:latin typeface="Arial" panose="020B0604020202020204" pitchFamily="34" charset="0"/>
              <a:ea typeface="Avenir Book" charset="0"/>
              <a:cs typeface="Arial" panose="020B0604020202020204" pitchFamily="34" charset="0"/>
            </a:endParaRPr>
          </a:p>
        </p:txBody>
      </p:sp>
      <p:sp>
        <p:nvSpPr>
          <p:cNvPr id="24" name="TextBox 51">
            <a:extLst>
              <a:ext uri="{FF2B5EF4-FFF2-40B4-BE49-F238E27FC236}">
                <a16:creationId xmlns:a16="http://schemas.microsoft.com/office/drawing/2014/main" id="{4F61CECA-8B1A-F341-90EC-FF03F216464D}"/>
              </a:ext>
            </a:extLst>
          </p:cNvPr>
          <p:cNvSpPr txBox="1"/>
          <p:nvPr/>
        </p:nvSpPr>
        <p:spPr>
          <a:xfrm>
            <a:off x="138983" y="821134"/>
            <a:ext cx="10398388" cy="523220"/>
          </a:xfrm>
          <a:prstGeom prst="rect">
            <a:avLst/>
          </a:prstGeom>
          <a:noFill/>
        </p:spPr>
        <p:txBody>
          <a:bodyPr wrap="square" rtlCol="0">
            <a:spAutoFit/>
          </a:bodyPr>
          <a:lstStyle/>
          <a:p>
            <a:r>
              <a:rPr lang="en-US" sz="2800" b="1" dirty="0" err="1">
                <a:solidFill>
                  <a:srgbClr val="02457C"/>
                </a:solidFill>
                <a:latin typeface="Arial Nova" panose="020B0504020202020204" pitchFamily="34" charset="0"/>
                <a:ea typeface="Avenir Black" charset="0"/>
                <a:cs typeface="Arial" panose="020B0604020202020204" pitchFamily="34" charset="0"/>
              </a:rPr>
              <a:t>Códigos</a:t>
            </a:r>
            <a:r>
              <a:rPr lang="en-US" sz="2800" b="1" dirty="0">
                <a:solidFill>
                  <a:srgbClr val="02457C"/>
                </a:solidFill>
                <a:latin typeface="Arial Nova" panose="020B0504020202020204" pitchFamily="34" charset="0"/>
                <a:ea typeface="Avenir Black" charset="0"/>
                <a:cs typeface="Arial" panose="020B0604020202020204" pitchFamily="34" charset="0"/>
              </a:rPr>
              <a:t> de </a:t>
            </a:r>
            <a:r>
              <a:rPr lang="en-US" sz="2800" b="1" dirty="0" err="1">
                <a:solidFill>
                  <a:srgbClr val="02457C"/>
                </a:solidFill>
                <a:latin typeface="Arial Nova" panose="020B0504020202020204" pitchFamily="34" charset="0"/>
                <a:ea typeface="Avenir Black" charset="0"/>
                <a:cs typeface="Arial" panose="020B0604020202020204" pitchFamily="34" charset="0"/>
              </a:rPr>
              <a:t>Conducta</a:t>
            </a:r>
            <a:endParaRPr lang="en-US" sz="2800" b="1" dirty="0">
              <a:solidFill>
                <a:srgbClr val="02457C"/>
              </a:solidFill>
              <a:latin typeface="Arial Nova" panose="020B0504020202020204" pitchFamily="34" charset="0"/>
              <a:ea typeface="Avenir Black" charset="0"/>
              <a:cs typeface="Arial" panose="020B0604020202020204" pitchFamily="34" charset="0"/>
            </a:endParaRPr>
          </a:p>
        </p:txBody>
      </p:sp>
      <p:pic>
        <p:nvPicPr>
          <p:cNvPr id="29" name="Picture 28">
            <a:extLst>
              <a:ext uri="{FF2B5EF4-FFF2-40B4-BE49-F238E27FC236}">
                <a16:creationId xmlns:a16="http://schemas.microsoft.com/office/drawing/2014/main" id="{9FD6DBD0-CAE3-BE4F-BAEA-2CAE23B952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30969" y="144222"/>
            <a:ext cx="1313828" cy="1313828"/>
          </a:xfrm>
          <a:prstGeom prst="rect">
            <a:avLst/>
          </a:prstGeom>
        </p:spPr>
      </p:pic>
      <p:grpSp>
        <p:nvGrpSpPr>
          <p:cNvPr id="38" name="Group 37">
            <a:extLst>
              <a:ext uri="{FF2B5EF4-FFF2-40B4-BE49-F238E27FC236}">
                <a16:creationId xmlns:a16="http://schemas.microsoft.com/office/drawing/2014/main" id="{46255C0E-1198-EC4F-B7CD-4AD294E07862}"/>
              </a:ext>
            </a:extLst>
          </p:cNvPr>
          <p:cNvGrpSpPr/>
          <p:nvPr/>
        </p:nvGrpSpPr>
        <p:grpSpPr>
          <a:xfrm>
            <a:off x="10537371" y="5211897"/>
            <a:ext cx="1649679" cy="1649679"/>
            <a:chOff x="10953552" y="5671622"/>
            <a:chExt cx="1189954" cy="1189954"/>
          </a:xfrm>
        </p:grpSpPr>
        <p:sp>
          <p:nvSpPr>
            <p:cNvPr id="39" name="Right Triangle 38">
              <a:extLst>
                <a:ext uri="{FF2B5EF4-FFF2-40B4-BE49-F238E27FC236}">
                  <a16:creationId xmlns:a16="http://schemas.microsoft.com/office/drawing/2014/main" id="{0F7B3E4D-9963-4D4C-AAE4-E0B4C4BC59EA}"/>
                </a:ext>
              </a:extLst>
            </p:cNvPr>
            <p:cNvSpPr/>
            <p:nvPr/>
          </p:nvSpPr>
          <p:spPr>
            <a:xfrm rot="16200000">
              <a:off x="10953552" y="5671622"/>
              <a:ext cx="1189954" cy="1189954"/>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pic>
          <p:nvPicPr>
            <p:cNvPr id="40" name="Picture 39">
              <a:extLst>
                <a:ext uri="{FF2B5EF4-FFF2-40B4-BE49-F238E27FC236}">
                  <a16:creationId xmlns:a16="http://schemas.microsoft.com/office/drawing/2014/main" id="{57098C1D-8220-104D-893F-C462F43F88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80307" y="6229095"/>
              <a:ext cx="479943" cy="479943"/>
            </a:xfrm>
            <a:prstGeom prst="rect">
              <a:avLst/>
            </a:prstGeom>
          </p:spPr>
        </p:pic>
      </p:grpSp>
      <p:grpSp>
        <p:nvGrpSpPr>
          <p:cNvPr id="52" name="Group 12">
            <a:extLst>
              <a:ext uri="{FF2B5EF4-FFF2-40B4-BE49-F238E27FC236}">
                <a16:creationId xmlns:a16="http://schemas.microsoft.com/office/drawing/2014/main" id="{62BD32DC-FCFA-4824-B9B0-A5169B20247E}"/>
              </a:ext>
            </a:extLst>
          </p:cNvPr>
          <p:cNvGrpSpPr/>
          <p:nvPr/>
        </p:nvGrpSpPr>
        <p:grpSpPr>
          <a:xfrm>
            <a:off x="4450266" y="4307814"/>
            <a:ext cx="2174975" cy="2139394"/>
            <a:chOff x="9675359" y="4339772"/>
            <a:chExt cx="5036457" cy="5036457"/>
          </a:xfrm>
        </p:grpSpPr>
        <p:sp>
          <p:nvSpPr>
            <p:cNvPr id="53" name="Oval 11">
              <a:extLst>
                <a:ext uri="{FF2B5EF4-FFF2-40B4-BE49-F238E27FC236}">
                  <a16:creationId xmlns:a16="http://schemas.microsoft.com/office/drawing/2014/main" id="{20A0B1CE-B7AF-4527-B614-317607887A94}"/>
                </a:ext>
              </a:extLst>
            </p:cNvPr>
            <p:cNvSpPr/>
            <p:nvPr/>
          </p:nvSpPr>
          <p:spPr>
            <a:xfrm>
              <a:off x="9675359" y="4339772"/>
              <a:ext cx="5036457" cy="5036457"/>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4" name="Isosceles Triangle 9">
              <a:extLst>
                <a:ext uri="{FF2B5EF4-FFF2-40B4-BE49-F238E27FC236}">
                  <a16:creationId xmlns:a16="http://schemas.microsoft.com/office/drawing/2014/main" id="{21423CBA-5DB9-4350-9D56-FA52DF080A41}"/>
                </a:ext>
              </a:extLst>
            </p:cNvPr>
            <p:cNvSpPr/>
            <p:nvPr/>
          </p:nvSpPr>
          <p:spPr>
            <a:xfrm rot="5400000">
              <a:off x="13198954" y="5759606"/>
              <a:ext cx="228600" cy="219678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grpSp>
        <p:nvGrpSpPr>
          <p:cNvPr id="55" name="Group 10">
            <a:extLst>
              <a:ext uri="{FF2B5EF4-FFF2-40B4-BE49-F238E27FC236}">
                <a16:creationId xmlns:a16="http://schemas.microsoft.com/office/drawing/2014/main" id="{703BA32C-65F9-40B9-8640-A2ECD3D1C2EF}"/>
              </a:ext>
            </a:extLst>
          </p:cNvPr>
          <p:cNvGrpSpPr/>
          <p:nvPr/>
        </p:nvGrpSpPr>
        <p:grpSpPr>
          <a:xfrm>
            <a:off x="4450266" y="4307814"/>
            <a:ext cx="2174975" cy="2139394"/>
            <a:chOff x="9675359" y="4339772"/>
            <a:chExt cx="5036457" cy="5036457"/>
          </a:xfrm>
        </p:grpSpPr>
        <p:sp>
          <p:nvSpPr>
            <p:cNvPr id="56" name="Oval 6">
              <a:extLst>
                <a:ext uri="{FF2B5EF4-FFF2-40B4-BE49-F238E27FC236}">
                  <a16:creationId xmlns:a16="http://schemas.microsoft.com/office/drawing/2014/main" id="{02696A2B-D69F-45FD-B59A-02230ABC8577}"/>
                </a:ext>
              </a:extLst>
            </p:cNvPr>
            <p:cNvSpPr/>
            <p:nvPr/>
          </p:nvSpPr>
          <p:spPr>
            <a:xfrm>
              <a:off x="9675359" y="4339772"/>
              <a:ext cx="5036457" cy="5036457"/>
            </a:xfrm>
            <a:prstGeom prst="ellipse">
              <a:avLst/>
            </a:prstGeom>
            <a:noFill/>
            <a:ln w="111125">
              <a:solidFill>
                <a:schemeClr val="bg1">
                  <a:alpha val="1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7" name="Isosceles Triangle 8">
              <a:extLst>
                <a:ext uri="{FF2B5EF4-FFF2-40B4-BE49-F238E27FC236}">
                  <a16:creationId xmlns:a16="http://schemas.microsoft.com/office/drawing/2014/main" id="{8E9EDD0F-3B6F-4C04-8C4A-80E7329D70B2}"/>
                </a:ext>
              </a:extLst>
            </p:cNvPr>
            <p:cNvSpPr/>
            <p:nvPr/>
          </p:nvSpPr>
          <p:spPr>
            <a:xfrm>
              <a:off x="12079287" y="5402432"/>
              <a:ext cx="228600" cy="129046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pic>
        <p:nvPicPr>
          <p:cNvPr id="71" name="Imagen 70" descr="Imagen que contiene ventilador, dispositivo&#10;&#10;Descripción generada con confianza alta">
            <a:extLst>
              <a:ext uri="{FF2B5EF4-FFF2-40B4-BE49-F238E27FC236}">
                <a16:creationId xmlns:a16="http://schemas.microsoft.com/office/drawing/2014/main" id="{BE0F9B3F-C6CE-48A7-BFEA-E719E1674BF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04489" y="2743812"/>
            <a:ext cx="320722" cy="270475"/>
          </a:xfrm>
          <a:prstGeom prst="rect">
            <a:avLst/>
          </a:prstGeom>
        </p:spPr>
      </p:pic>
      <p:pic>
        <p:nvPicPr>
          <p:cNvPr id="72" name="Imagen 71" descr="Imagen que contiene ventilador, dispositivo&#10;&#10;Descripción generada con confianza alta">
            <a:extLst>
              <a:ext uri="{FF2B5EF4-FFF2-40B4-BE49-F238E27FC236}">
                <a16:creationId xmlns:a16="http://schemas.microsoft.com/office/drawing/2014/main" id="{471B5110-F504-4CB5-9DF6-A8919D7D669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44010" y="4382902"/>
            <a:ext cx="320722" cy="270475"/>
          </a:xfrm>
          <a:prstGeom prst="rect">
            <a:avLst/>
          </a:prstGeom>
        </p:spPr>
      </p:pic>
      <p:pic>
        <p:nvPicPr>
          <p:cNvPr id="74" name="Imagen 73" descr="Imagen que contiene ventilador, dispositivo&#10;&#10;Descripción generada con confianza alta">
            <a:extLst>
              <a:ext uri="{FF2B5EF4-FFF2-40B4-BE49-F238E27FC236}">
                <a16:creationId xmlns:a16="http://schemas.microsoft.com/office/drawing/2014/main" id="{424E15C9-2522-4628-B376-1BE2210FDEC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00843" y="2021325"/>
            <a:ext cx="320722" cy="260130"/>
          </a:xfrm>
          <a:prstGeom prst="rect">
            <a:avLst/>
          </a:prstGeom>
        </p:spPr>
      </p:pic>
      <p:pic>
        <p:nvPicPr>
          <p:cNvPr id="75" name="Imagen 74" descr="Imagen que contiene ventilador, dispositivo&#10;&#10;Descripción generada con confianza alta">
            <a:extLst>
              <a:ext uri="{FF2B5EF4-FFF2-40B4-BE49-F238E27FC236}">
                <a16:creationId xmlns:a16="http://schemas.microsoft.com/office/drawing/2014/main" id="{10D6B8F9-1398-44BE-AE83-D65AAE3E62C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61359" y="2746406"/>
            <a:ext cx="337985" cy="267881"/>
          </a:xfrm>
          <a:prstGeom prst="rect">
            <a:avLst/>
          </a:prstGeom>
        </p:spPr>
      </p:pic>
      <p:sp>
        <p:nvSpPr>
          <p:cNvPr id="35" name="TextBox 26">
            <a:extLst>
              <a:ext uri="{FF2B5EF4-FFF2-40B4-BE49-F238E27FC236}">
                <a16:creationId xmlns:a16="http://schemas.microsoft.com/office/drawing/2014/main" id="{223E6F9C-114D-461F-BF7C-B39E7B1479A8}"/>
              </a:ext>
            </a:extLst>
          </p:cNvPr>
          <p:cNvSpPr txBox="1"/>
          <p:nvPr/>
        </p:nvSpPr>
        <p:spPr>
          <a:xfrm>
            <a:off x="100956" y="2301731"/>
            <a:ext cx="10398388" cy="3662541"/>
          </a:xfrm>
          <a:prstGeom prst="rect">
            <a:avLst/>
          </a:prstGeom>
          <a:noFill/>
        </p:spPr>
        <p:txBody>
          <a:bodyPr wrap="square" rtlCol="0" anchor="ctr">
            <a:spAutoFit/>
          </a:bodyPr>
          <a:lstStyle/>
          <a:p>
            <a:pPr marL="342900" indent="-342900" algn="just">
              <a:buFontTx/>
              <a:buChar char="-"/>
            </a:pPr>
            <a:r>
              <a:rPr lang="es-MX" sz="2000" dirty="0">
                <a:solidFill>
                  <a:srgbClr val="002060"/>
                </a:solidFill>
                <a:latin typeface="Arial Nova" panose="020B0504020202020204" pitchFamily="34" charset="0"/>
                <a:cs typeface="Arial" charset="0"/>
              </a:rPr>
              <a:t>Para que estos componentes sean efectivamente implementados se requiere de una estructura interna y de procesos de gestión, basados en líderes de ética, difusión, formación continua, sanciones, incentivos, rendición de cuentas, procesos anónimos de consultas y denuncias, entre otros elementos. </a:t>
            </a:r>
          </a:p>
          <a:p>
            <a:pPr marL="342900" indent="-342900" algn="just">
              <a:buFontTx/>
              <a:buChar char="-"/>
            </a:pPr>
            <a:endParaRPr lang="es-MX" sz="2000" dirty="0">
              <a:solidFill>
                <a:srgbClr val="002060"/>
              </a:solidFill>
              <a:latin typeface="Arial Nova" panose="020B0504020202020204" pitchFamily="34" charset="0"/>
              <a:cs typeface="Arial" charset="0"/>
            </a:endParaRPr>
          </a:p>
          <a:p>
            <a:pPr marL="342900" indent="-342900" algn="just">
              <a:buFontTx/>
              <a:buChar char="-"/>
            </a:pPr>
            <a:r>
              <a:rPr lang="es-MX" sz="2000" dirty="0">
                <a:solidFill>
                  <a:srgbClr val="002060"/>
                </a:solidFill>
                <a:latin typeface="Arial Nova" panose="020B0504020202020204" pitchFamily="34" charset="0"/>
                <a:cs typeface="Arial" charset="0"/>
              </a:rPr>
              <a:t>La experiencia acumulada muestra que los códigos de ética y conducta deben redactarse de forma colaborativa, para que los funcionarios y funcionarias lo sientan como propio y no como reglas impuestas por las autoridades. El carácter participativo es esencial para conocer desde su perspectiva las áreas de riesgo y formas de prevención, así como para la renovación de los valores de la entidad.</a:t>
            </a:r>
          </a:p>
          <a:p>
            <a:pPr algn="just"/>
            <a:endParaRPr lang="en-US" sz="3200" dirty="0">
              <a:latin typeface="Arial Nova" panose="020B0504020202020204" pitchFamily="34" charset="0"/>
            </a:endParaRPr>
          </a:p>
        </p:txBody>
      </p:sp>
      <p:cxnSp>
        <p:nvCxnSpPr>
          <p:cNvPr id="32" name="Straight Connector 31">
            <a:extLst>
              <a:ext uri="{FF2B5EF4-FFF2-40B4-BE49-F238E27FC236}">
                <a16:creationId xmlns:a16="http://schemas.microsoft.com/office/drawing/2014/main" id="{C9306725-CD05-4650-897F-169117661819}"/>
              </a:ext>
            </a:extLst>
          </p:cNvPr>
          <p:cNvCxnSpPr>
            <a:cxnSpLocks/>
          </p:cNvCxnSpPr>
          <p:nvPr/>
        </p:nvCxnSpPr>
        <p:spPr>
          <a:xfrm>
            <a:off x="100956" y="1399392"/>
            <a:ext cx="10459926"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266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uadroTexto 10">
            <a:extLst>
              <a:ext uri="{FF2B5EF4-FFF2-40B4-BE49-F238E27FC236}">
                <a16:creationId xmlns:a16="http://schemas.microsoft.com/office/drawing/2014/main" id="{EB5030D0-88C4-452A-8C05-79F1ABD676EE}"/>
              </a:ext>
            </a:extLst>
          </p:cNvPr>
          <p:cNvSpPr txBox="1"/>
          <p:nvPr/>
        </p:nvSpPr>
        <p:spPr>
          <a:xfrm>
            <a:off x="272674" y="461263"/>
            <a:ext cx="3810409" cy="523220"/>
          </a:xfrm>
          <a:prstGeom prst="rect">
            <a:avLst/>
          </a:prstGeom>
          <a:noFill/>
        </p:spPr>
        <p:txBody>
          <a:bodyPr wrap="square" rtlCol="0" anchor="ctr">
            <a:spAutoFit/>
          </a:bodyPr>
          <a:lstStyle/>
          <a:p>
            <a:pPr algn="ctr"/>
            <a:r>
              <a:rPr lang="es-MX" sz="2800" b="1">
                <a:solidFill>
                  <a:schemeClr val="bg1"/>
                </a:solidFill>
                <a:latin typeface="Franklin Gothic Book" panose="020B0503020102020204" pitchFamily="34" charset="0"/>
              </a:rPr>
              <a:t>Análisis e investigación</a:t>
            </a:r>
          </a:p>
        </p:txBody>
      </p:sp>
      <p:sp>
        <p:nvSpPr>
          <p:cNvPr id="17" name="Rectangle 16">
            <a:extLst>
              <a:ext uri="{FF2B5EF4-FFF2-40B4-BE49-F238E27FC236}">
                <a16:creationId xmlns:a16="http://schemas.microsoft.com/office/drawing/2014/main" id="{54769E16-8C1A-D84F-9561-2A433392F26D}"/>
              </a:ext>
            </a:extLst>
          </p:cNvPr>
          <p:cNvSpPr/>
          <p:nvPr/>
        </p:nvSpPr>
        <p:spPr>
          <a:xfrm>
            <a:off x="10738134" y="1554937"/>
            <a:ext cx="1321594" cy="5139780"/>
          </a:xfrm>
          <a:prstGeom prst="rect">
            <a:avLst/>
          </a:prstGeom>
          <a:solidFill>
            <a:srgbClr val="009AD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3" name="Title 1">
            <a:extLst>
              <a:ext uri="{FF2B5EF4-FFF2-40B4-BE49-F238E27FC236}">
                <a16:creationId xmlns:a16="http://schemas.microsoft.com/office/drawing/2014/main" id="{C5FDF3E1-A5F1-024F-9B95-94FD06DAC8F1}"/>
              </a:ext>
            </a:extLst>
          </p:cNvPr>
          <p:cNvSpPr txBox="1">
            <a:spLocks/>
          </p:cNvSpPr>
          <p:nvPr/>
        </p:nvSpPr>
        <p:spPr>
          <a:xfrm>
            <a:off x="240199" y="1092217"/>
            <a:ext cx="3337430" cy="30717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1600" dirty="0">
              <a:latin typeface="Arial" panose="020B0604020202020204" pitchFamily="34" charset="0"/>
              <a:ea typeface="Avenir Book" charset="0"/>
              <a:cs typeface="Arial" panose="020B0604020202020204" pitchFamily="34" charset="0"/>
            </a:endParaRPr>
          </a:p>
        </p:txBody>
      </p:sp>
      <p:sp>
        <p:nvSpPr>
          <p:cNvPr id="24" name="TextBox 51">
            <a:extLst>
              <a:ext uri="{FF2B5EF4-FFF2-40B4-BE49-F238E27FC236}">
                <a16:creationId xmlns:a16="http://schemas.microsoft.com/office/drawing/2014/main" id="{4F61CECA-8B1A-F341-90EC-FF03F216464D}"/>
              </a:ext>
            </a:extLst>
          </p:cNvPr>
          <p:cNvSpPr txBox="1"/>
          <p:nvPr/>
        </p:nvSpPr>
        <p:spPr>
          <a:xfrm>
            <a:off x="138983" y="821134"/>
            <a:ext cx="10398388" cy="523220"/>
          </a:xfrm>
          <a:prstGeom prst="rect">
            <a:avLst/>
          </a:prstGeom>
          <a:noFill/>
        </p:spPr>
        <p:txBody>
          <a:bodyPr wrap="square" rtlCol="0">
            <a:spAutoFit/>
          </a:bodyPr>
          <a:lstStyle/>
          <a:p>
            <a:r>
              <a:rPr lang="en-US" sz="2800" b="1" dirty="0" err="1">
                <a:solidFill>
                  <a:srgbClr val="02457C"/>
                </a:solidFill>
                <a:latin typeface="Arial Nova" panose="020B0504020202020204" pitchFamily="34" charset="0"/>
                <a:ea typeface="Avenir Black" charset="0"/>
                <a:cs typeface="Arial" panose="020B0604020202020204" pitchFamily="34" charset="0"/>
              </a:rPr>
              <a:t>Conflictos</a:t>
            </a:r>
            <a:r>
              <a:rPr lang="en-US" sz="2800" b="1" dirty="0">
                <a:solidFill>
                  <a:srgbClr val="02457C"/>
                </a:solidFill>
                <a:latin typeface="Arial Nova" panose="020B0504020202020204" pitchFamily="34" charset="0"/>
                <a:ea typeface="Avenir Black" charset="0"/>
                <a:cs typeface="Arial" panose="020B0604020202020204" pitchFamily="34" charset="0"/>
              </a:rPr>
              <a:t> de </a:t>
            </a:r>
            <a:r>
              <a:rPr lang="en-US" sz="2800" b="1" dirty="0" err="1">
                <a:solidFill>
                  <a:srgbClr val="02457C"/>
                </a:solidFill>
                <a:latin typeface="Arial Nova" panose="020B0504020202020204" pitchFamily="34" charset="0"/>
                <a:ea typeface="Avenir Black" charset="0"/>
                <a:cs typeface="Arial" panose="020B0604020202020204" pitchFamily="34" charset="0"/>
              </a:rPr>
              <a:t>intereses</a:t>
            </a:r>
            <a:endParaRPr lang="en-US" sz="2800" b="1" dirty="0">
              <a:solidFill>
                <a:srgbClr val="02457C"/>
              </a:solidFill>
              <a:latin typeface="Arial Nova" panose="020B0504020202020204" pitchFamily="34" charset="0"/>
              <a:ea typeface="Avenir Black" charset="0"/>
              <a:cs typeface="Arial" panose="020B0604020202020204" pitchFamily="34" charset="0"/>
            </a:endParaRPr>
          </a:p>
        </p:txBody>
      </p:sp>
      <p:pic>
        <p:nvPicPr>
          <p:cNvPr id="29" name="Picture 28">
            <a:extLst>
              <a:ext uri="{FF2B5EF4-FFF2-40B4-BE49-F238E27FC236}">
                <a16:creationId xmlns:a16="http://schemas.microsoft.com/office/drawing/2014/main" id="{9FD6DBD0-CAE3-BE4F-BAEA-2CAE23B952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30969" y="144222"/>
            <a:ext cx="1313828" cy="1313828"/>
          </a:xfrm>
          <a:prstGeom prst="rect">
            <a:avLst/>
          </a:prstGeom>
        </p:spPr>
      </p:pic>
      <p:grpSp>
        <p:nvGrpSpPr>
          <p:cNvPr id="38" name="Group 37">
            <a:extLst>
              <a:ext uri="{FF2B5EF4-FFF2-40B4-BE49-F238E27FC236}">
                <a16:creationId xmlns:a16="http://schemas.microsoft.com/office/drawing/2014/main" id="{46255C0E-1198-EC4F-B7CD-4AD294E07862}"/>
              </a:ext>
            </a:extLst>
          </p:cNvPr>
          <p:cNvGrpSpPr/>
          <p:nvPr/>
        </p:nvGrpSpPr>
        <p:grpSpPr>
          <a:xfrm>
            <a:off x="10537371" y="5211897"/>
            <a:ext cx="1649679" cy="1649679"/>
            <a:chOff x="10953552" y="5671622"/>
            <a:chExt cx="1189954" cy="1189954"/>
          </a:xfrm>
        </p:grpSpPr>
        <p:sp>
          <p:nvSpPr>
            <p:cNvPr id="39" name="Right Triangle 38">
              <a:extLst>
                <a:ext uri="{FF2B5EF4-FFF2-40B4-BE49-F238E27FC236}">
                  <a16:creationId xmlns:a16="http://schemas.microsoft.com/office/drawing/2014/main" id="{0F7B3E4D-9963-4D4C-AAE4-E0B4C4BC59EA}"/>
                </a:ext>
              </a:extLst>
            </p:cNvPr>
            <p:cNvSpPr/>
            <p:nvPr/>
          </p:nvSpPr>
          <p:spPr>
            <a:xfrm rot="16200000">
              <a:off x="10953552" y="5671622"/>
              <a:ext cx="1189954" cy="1189954"/>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pic>
          <p:nvPicPr>
            <p:cNvPr id="40" name="Picture 39">
              <a:extLst>
                <a:ext uri="{FF2B5EF4-FFF2-40B4-BE49-F238E27FC236}">
                  <a16:creationId xmlns:a16="http://schemas.microsoft.com/office/drawing/2014/main" id="{57098C1D-8220-104D-893F-C462F43F88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80307" y="6229095"/>
              <a:ext cx="479943" cy="479943"/>
            </a:xfrm>
            <a:prstGeom prst="rect">
              <a:avLst/>
            </a:prstGeom>
          </p:spPr>
        </p:pic>
      </p:grpSp>
      <p:grpSp>
        <p:nvGrpSpPr>
          <p:cNvPr id="52" name="Group 12">
            <a:extLst>
              <a:ext uri="{FF2B5EF4-FFF2-40B4-BE49-F238E27FC236}">
                <a16:creationId xmlns:a16="http://schemas.microsoft.com/office/drawing/2014/main" id="{62BD32DC-FCFA-4824-B9B0-A5169B20247E}"/>
              </a:ext>
            </a:extLst>
          </p:cNvPr>
          <p:cNvGrpSpPr/>
          <p:nvPr/>
        </p:nvGrpSpPr>
        <p:grpSpPr>
          <a:xfrm>
            <a:off x="4450266" y="4307814"/>
            <a:ext cx="2174975" cy="2139394"/>
            <a:chOff x="9675359" y="4339772"/>
            <a:chExt cx="5036457" cy="5036457"/>
          </a:xfrm>
        </p:grpSpPr>
        <p:sp>
          <p:nvSpPr>
            <p:cNvPr id="53" name="Oval 11">
              <a:extLst>
                <a:ext uri="{FF2B5EF4-FFF2-40B4-BE49-F238E27FC236}">
                  <a16:creationId xmlns:a16="http://schemas.microsoft.com/office/drawing/2014/main" id="{20A0B1CE-B7AF-4527-B614-317607887A94}"/>
                </a:ext>
              </a:extLst>
            </p:cNvPr>
            <p:cNvSpPr/>
            <p:nvPr/>
          </p:nvSpPr>
          <p:spPr>
            <a:xfrm>
              <a:off x="9675359" y="4339772"/>
              <a:ext cx="5036457" cy="5036457"/>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4" name="Isosceles Triangle 9">
              <a:extLst>
                <a:ext uri="{FF2B5EF4-FFF2-40B4-BE49-F238E27FC236}">
                  <a16:creationId xmlns:a16="http://schemas.microsoft.com/office/drawing/2014/main" id="{21423CBA-5DB9-4350-9D56-FA52DF080A41}"/>
                </a:ext>
              </a:extLst>
            </p:cNvPr>
            <p:cNvSpPr/>
            <p:nvPr/>
          </p:nvSpPr>
          <p:spPr>
            <a:xfrm rot="5400000">
              <a:off x="13198954" y="5759606"/>
              <a:ext cx="228600" cy="219678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grpSp>
        <p:nvGrpSpPr>
          <p:cNvPr id="55" name="Group 10">
            <a:extLst>
              <a:ext uri="{FF2B5EF4-FFF2-40B4-BE49-F238E27FC236}">
                <a16:creationId xmlns:a16="http://schemas.microsoft.com/office/drawing/2014/main" id="{703BA32C-65F9-40B9-8640-A2ECD3D1C2EF}"/>
              </a:ext>
            </a:extLst>
          </p:cNvPr>
          <p:cNvGrpSpPr/>
          <p:nvPr/>
        </p:nvGrpSpPr>
        <p:grpSpPr>
          <a:xfrm>
            <a:off x="4450266" y="4307814"/>
            <a:ext cx="2174975" cy="2139394"/>
            <a:chOff x="9675359" y="4339772"/>
            <a:chExt cx="5036457" cy="5036457"/>
          </a:xfrm>
        </p:grpSpPr>
        <p:sp>
          <p:nvSpPr>
            <p:cNvPr id="56" name="Oval 6">
              <a:extLst>
                <a:ext uri="{FF2B5EF4-FFF2-40B4-BE49-F238E27FC236}">
                  <a16:creationId xmlns:a16="http://schemas.microsoft.com/office/drawing/2014/main" id="{02696A2B-D69F-45FD-B59A-02230ABC8577}"/>
                </a:ext>
              </a:extLst>
            </p:cNvPr>
            <p:cNvSpPr/>
            <p:nvPr/>
          </p:nvSpPr>
          <p:spPr>
            <a:xfrm>
              <a:off x="9675359" y="4339772"/>
              <a:ext cx="5036457" cy="5036457"/>
            </a:xfrm>
            <a:prstGeom prst="ellipse">
              <a:avLst/>
            </a:prstGeom>
            <a:noFill/>
            <a:ln w="111125">
              <a:solidFill>
                <a:schemeClr val="bg1">
                  <a:alpha val="1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7" name="Isosceles Triangle 8">
              <a:extLst>
                <a:ext uri="{FF2B5EF4-FFF2-40B4-BE49-F238E27FC236}">
                  <a16:creationId xmlns:a16="http://schemas.microsoft.com/office/drawing/2014/main" id="{8E9EDD0F-3B6F-4C04-8C4A-80E7329D70B2}"/>
                </a:ext>
              </a:extLst>
            </p:cNvPr>
            <p:cNvSpPr/>
            <p:nvPr/>
          </p:nvSpPr>
          <p:spPr>
            <a:xfrm>
              <a:off x="12079287" y="5402432"/>
              <a:ext cx="228600" cy="129046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pic>
        <p:nvPicPr>
          <p:cNvPr id="71" name="Imagen 70" descr="Imagen que contiene ventilador, dispositivo&#10;&#10;Descripción generada con confianza alta">
            <a:extLst>
              <a:ext uri="{FF2B5EF4-FFF2-40B4-BE49-F238E27FC236}">
                <a16:creationId xmlns:a16="http://schemas.microsoft.com/office/drawing/2014/main" id="{BE0F9B3F-C6CE-48A7-BFEA-E719E1674BF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04489" y="2743812"/>
            <a:ext cx="320722" cy="270475"/>
          </a:xfrm>
          <a:prstGeom prst="rect">
            <a:avLst/>
          </a:prstGeom>
        </p:spPr>
      </p:pic>
      <p:pic>
        <p:nvPicPr>
          <p:cNvPr id="72" name="Imagen 71" descr="Imagen que contiene ventilador, dispositivo&#10;&#10;Descripción generada con confianza alta">
            <a:extLst>
              <a:ext uri="{FF2B5EF4-FFF2-40B4-BE49-F238E27FC236}">
                <a16:creationId xmlns:a16="http://schemas.microsoft.com/office/drawing/2014/main" id="{471B5110-F504-4CB5-9DF6-A8919D7D669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44010" y="4382902"/>
            <a:ext cx="320722" cy="270475"/>
          </a:xfrm>
          <a:prstGeom prst="rect">
            <a:avLst/>
          </a:prstGeom>
        </p:spPr>
      </p:pic>
      <p:pic>
        <p:nvPicPr>
          <p:cNvPr id="74" name="Imagen 73" descr="Imagen que contiene ventilador, dispositivo&#10;&#10;Descripción generada con confianza alta">
            <a:extLst>
              <a:ext uri="{FF2B5EF4-FFF2-40B4-BE49-F238E27FC236}">
                <a16:creationId xmlns:a16="http://schemas.microsoft.com/office/drawing/2014/main" id="{424E15C9-2522-4628-B376-1BE2210FDEC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00843" y="2021325"/>
            <a:ext cx="320722" cy="260130"/>
          </a:xfrm>
          <a:prstGeom prst="rect">
            <a:avLst/>
          </a:prstGeom>
        </p:spPr>
      </p:pic>
      <p:pic>
        <p:nvPicPr>
          <p:cNvPr id="75" name="Imagen 74" descr="Imagen que contiene ventilador, dispositivo&#10;&#10;Descripción generada con confianza alta">
            <a:extLst>
              <a:ext uri="{FF2B5EF4-FFF2-40B4-BE49-F238E27FC236}">
                <a16:creationId xmlns:a16="http://schemas.microsoft.com/office/drawing/2014/main" id="{10D6B8F9-1398-44BE-AE83-D65AAE3E62C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61359" y="2746406"/>
            <a:ext cx="337985" cy="267881"/>
          </a:xfrm>
          <a:prstGeom prst="rect">
            <a:avLst/>
          </a:prstGeom>
        </p:spPr>
      </p:pic>
      <p:sp>
        <p:nvSpPr>
          <p:cNvPr id="35" name="TextBox 26">
            <a:extLst>
              <a:ext uri="{FF2B5EF4-FFF2-40B4-BE49-F238E27FC236}">
                <a16:creationId xmlns:a16="http://schemas.microsoft.com/office/drawing/2014/main" id="{223E6F9C-114D-461F-BF7C-B39E7B1479A8}"/>
              </a:ext>
            </a:extLst>
          </p:cNvPr>
          <p:cNvSpPr txBox="1"/>
          <p:nvPr/>
        </p:nvSpPr>
        <p:spPr>
          <a:xfrm>
            <a:off x="240199" y="2264979"/>
            <a:ext cx="10639167" cy="1631216"/>
          </a:xfrm>
          <a:prstGeom prst="rect">
            <a:avLst/>
          </a:prstGeom>
          <a:noFill/>
        </p:spPr>
        <p:txBody>
          <a:bodyPr wrap="square" rtlCol="0" anchor="ctr">
            <a:spAutoFit/>
          </a:bodyPr>
          <a:lstStyle/>
          <a:p>
            <a:r>
              <a:rPr lang="en-US" sz="2000" b="1" dirty="0">
                <a:solidFill>
                  <a:srgbClr val="02457C"/>
                </a:solidFill>
                <a:latin typeface="Arial Nova" panose="020B0504020202020204" pitchFamily="34" charset="0"/>
                <a:ea typeface="Avenir Black" charset="0"/>
                <a:cs typeface="Arial" panose="020B0604020202020204" pitchFamily="34" charset="0"/>
              </a:rPr>
              <a:t>UNCAC</a:t>
            </a:r>
          </a:p>
          <a:p>
            <a:r>
              <a:rPr lang="en-US" sz="2000" b="1" dirty="0" err="1">
                <a:solidFill>
                  <a:srgbClr val="02457C"/>
                </a:solidFill>
                <a:latin typeface="Arial Nova" panose="020B0504020202020204" pitchFamily="34" charset="0"/>
                <a:ea typeface="Avenir Black" charset="0"/>
                <a:cs typeface="Arial" panose="020B0604020202020204" pitchFamily="34" charset="0"/>
              </a:rPr>
              <a:t>Artículo</a:t>
            </a:r>
            <a:r>
              <a:rPr lang="en-US" sz="2000" b="1" dirty="0">
                <a:solidFill>
                  <a:srgbClr val="02457C"/>
                </a:solidFill>
                <a:latin typeface="Arial Nova" panose="020B0504020202020204" pitchFamily="34" charset="0"/>
                <a:ea typeface="Avenir Black" charset="0"/>
                <a:cs typeface="Arial" panose="020B0604020202020204" pitchFamily="34" charset="0"/>
              </a:rPr>
              <a:t> 7 Sector </a:t>
            </a:r>
            <a:r>
              <a:rPr lang="en-US" sz="2000" b="1" dirty="0" err="1">
                <a:solidFill>
                  <a:srgbClr val="02457C"/>
                </a:solidFill>
                <a:latin typeface="Arial Nova" panose="020B0504020202020204" pitchFamily="34" charset="0"/>
                <a:ea typeface="Avenir Black" charset="0"/>
                <a:cs typeface="Arial" panose="020B0604020202020204" pitchFamily="34" charset="0"/>
              </a:rPr>
              <a:t>Público</a:t>
            </a:r>
            <a:endParaRPr lang="en-US" sz="2000" b="1" dirty="0">
              <a:solidFill>
                <a:srgbClr val="02457C"/>
              </a:solidFill>
              <a:latin typeface="Arial Nova" panose="020B0504020202020204" pitchFamily="34" charset="0"/>
              <a:ea typeface="Avenir Black" charset="0"/>
              <a:cs typeface="Arial" panose="020B0604020202020204" pitchFamily="34" charset="0"/>
            </a:endParaRPr>
          </a:p>
          <a:p>
            <a:endParaRPr lang="en-US" sz="2000" b="1" dirty="0">
              <a:solidFill>
                <a:srgbClr val="02457C"/>
              </a:solidFill>
              <a:latin typeface="Arial Nova" panose="020B0504020202020204" pitchFamily="34" charset="0"/>
              <a:ea typeface="Avenir Black" charset="0"/>
              <a:cs typeface="Arial" panose="020B0604020202020204" pitchFamily="34" charset="0"/>
            </a:endParaRPr>
          </a:p>
          <a:p>
            <a:r>
              <a:rPr lang="es-MX" sz="2000" dirty="0">
                <a:latin typeface="Arial Nova" panose="020B0504020202020204" pitchFamily="34" charset="0"/>
              </a:rPr>
              <a:t>Establece la posibilidad de adoptar sistemas apropiados para promover la transparencia y prevenir conflictos de intereses, o a fortalecer y mantener dichos sistemas.</a:t>
            </a:r>
            <a:endParaRPr lang="en-US" sz="2000" dirty="0">
              <a:solidFill>
                <a:schemeClr val="bg2">
                  <a:lumMod val="25000"/>
                </a:schemeClr>
              </a:solidFill>
              <a:latin typeface="Arial Nova" panose="020B0504020202020204" pitchFamily="34" charset="0"/>
            </a:endParaRPr>
          </a:p>
        </p:txBody>
      </p:sp>
      <p:pic>
        <p:nvPicPr>
          <p:cNvPr id="3" name="Graphic 2" descr="Social network">
            <a:extLst>
              <a:ext uri="{FF2B5EF4-FFF2-40B4-BE49-F238E27FC236}">
                <a16:creationId xmlns:a16="http://schemas.microsoft.com/office/drawing/2014/main" id="{388BC2B9-F074-47CF-A510-D32099F2F91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756467" y="4370344"/>
            <a:ext cx="1649678" cy="1649678"/>
          </a:xfrm>
          <a:prstGeom prst="rect">
            <a:avLst/>
          </a:prstGeom>
        </p:spPr>
      </p:pic>
      <p:cxnSp>
        <p:nvCxnSpPr>
          <p:cNvPr id="25" name="Straight Connector 24">
            <a:extLst>
              <a:ext uri="{FF2B5EF4-FFF2-40B4-BE49-F238E27FC236}">
                <a16:creationId xmlns:a16="http://schemas.microsoft.com/office/drawing/2014/main" id="{7D49BAA3-9BCF-482C-A9B7-13EC9695BFB6}"/>
              </a:ext>
            </a:extLst>
          </p:cNvPr>
          <p:cNvCxnSpPr>
            <a:cxnSpLocks/>
          </p:cNvCxnSpPr>
          <p:nvPr/>
        </p:nvCxnSpPr>
        <p:spPr>
          <a:xfrm>
            <a:off x="153645" y="1549226"/>
            <a:ext cx="10459926"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8114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uadroTexto 10">
            <a:extLst>
              <a:ext uri="{FF2B5EF4-FFF2-40B4-BE49-F238E27FC236}">
                <a16:creationId xmlns:a16="http://schemas.microsoft.com/office/drawing/2014/main" id="{EB5030D0-88C4-452A-8C05-79F1ABD676EE}"/>
              </a:ext>
            </a:extLst>
          </p:cNvPr>
          <p:cNvSpPr txBox="1"/>
          <p:nvPr/>
        </p:nvSpPr>
        <p:spPr>
          <a:xfrm>
            <a:off x="272674" y="461263"/>
            <a:ext cx="3810409" cy="523220"/>
          </a:xfrm>
          <a:prstGeom prst="rect">
            <a:avLst/>
          </a:prstGeom>
          <a:noFill/>
        </p:spPr>
        <p:txBody>
          <a:bodyPr wrap="square" rtlCol="0" anchor="ctr">
            <a:spAutoFit/>
          </a:bodyPr>
          <a:lstStyle/>
          <a:p>
            <a:pPr algn="ctr"/>
            <a:r>
              <a:rPr lang="es-MX" sz="2800" b="1">
                <a:solidFill>
                  <a:schemeClr val="bg1"/>
                </a:solidFill>
                <a:latin typeface="Franklin Gothic Book" panose="020B0503020102020204" pitchFamily="34" charset="0"/>
              </a:rPr>
              <a:t>Análisis e investigación</a:t>
            </a:r>
          </a:p>
        </p:txBody>
      </p:sp>
      <p:sp>
        <p:nvSpPr>
          <p:cNvPr id="17" name="Rectangle 16">
            <a:extLst>
              <a:ext uri="{FF2B5EF4-FFF2-40B4-BE49-F238E27FC236}">
                <a16:creationId xmlns:a16="http://schemas.microsoft.com/office/drawing/2014/main" id="{54769E16-8C1A-D84F-9561-2A433392F26D}"/>
              </a:ext>
            </a:extLst>
          </p:cNvPr>
          <p:cNvSpPr/>
          <p:nvPr/>
        </p:nvSpPr>
        <p:spPr>
          <a:xfrm>
            <a:off x="10738134" y="1554937"/>
            <a:ext cx="1321594" cy="5139780"/>
          </a:xfrm>
          <a:prstGeom prst="rect">
            <a:avLst/>
          </a:prstGeom>
          <a:solidFill>
            <a:srgbClr val="009AD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3" name="Title 1">
            <a:extLst>
              <a:ext uri="{FF2B5EF4-FFF2-40B4-BE49-F238E27FC236}">
                <a16:creationId xmlns:a16="http://schemas.microsoft.com/office/drawing/2014/main" id="{C5FDF3E1-A5F1-024F-9B95-94FD06DAC8F1}"/>
              </a:ext>
            </a:extLst>
          </p:cNvPr>
          <p:cNvSpPr txBox="1">
            <a:spLocks/>
          </p:cNvSpPr>
          <p:nvPr/>
        </p:nvSpPr>
        <p:spPr>
          <a:xfrm>
            <a:off x="147203" y="905813"/>
            <a:ext cx="4812568" cy="30717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err="1">
                <a:solidFill>
                  <a:srgbClr val="02457C"/>
                </a:solidFill>
                <a:latin typeface="Arial Nova" panose="020B0504020202020204" pitchFamily="34" charset="0"/>
                <a:cs typeface="Arial" panose="020B0604020202020204" pitchFamily="34" charset="0"/>
              </a:rPr>
              <a:t>Códigos</a:t>
            </a:r>
            <a:r>
              <a:rPr lang="en-US" sz="2800" b="1" dirty="0">
                <a:solidFill>
                  <a:srgbClr val="02457C"/>
                </a:solidFill>
                <a:latin typeface="Arial Nova" panose="020B0504020202020204" pitchFamily="34" charset="0"/>
                <a:cs typeface="Arial" panose="020B0604020202020204" pitchFamily="34" charset="0"/>
              </a:rPr>
              <a:t> de </a:t>
            </a:r>
            <a:r>
              <a:rPr lang="en-US" sz="2800" b="1" dirty="0" err="1">
                <a:solidFill>
                  <a:srgbClr val="02457C"/>
                </a:solidFill>
                <a:latin typeface="Arial Nova" panose="020B0504020202020204" pitchFamily="34" charset="0"/>
                <a:cs typeface="Arial" panose="020B0604020202020204" pitchFamily="34" charset="0"/>
              </a:rPr>
              <a:t>Conducta</a:t>
            </a:r>
            <a:endParaRPr lang="en-US" sz="2800" b="1" dirty="0">
              <a:solidFill>
                <a:srgbClr val="02457C"/>
              </a:solidFill>
              <a:latin typeface="Arial Nova" panose="020B0504020202020204" pitchFamily="34" charset="0"/>
              <a:cs typeface="Arial" panose="020B0604020202020204" pitchFamily="34" charset="0"/>
            </a:endParaRPr>
          </a:p>
        </p:txBody>
      </p:sp>
      <p:pic>
        <p:nvPicPr>
          <p:cNvPr id="29" name="Picture 28">
            <a:extLst>
              <a:ext uri="{FF2B5EF4-FFF2-40B4-BE49-F238E27FC236}">
                <a16:creationId xmlns:a16="http://schemas.microsoft.com/office/drawing/2014/main" id="{9FD6DBD0-CAE3-BE4F-BAEA-2CAE23B952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30969" y="144222"/>
            <a:ext cx="1313828" cy="1313828"/>
          </a:xfrm>
          <a:prstGeom prst="rect">
            <a:avLst/>
          </a:prstGeom>
        </p:spPr>
      </p:pic>
      <p:grpSp>
        <p:nvGrpSpPr>
          <p:cNvPr id="38" name="Group 37">
            <a:extLst>
              <a:ext uri="{FF2B5EF4-FFF2-40B4-BE49-F238E27FC236}">
                <a16:creationId xmlns:a16="http://schemas.microsoft.com/office/drawing/2014/main" id="{46255C0E-1198-EC4F-B7CD-4AD294E07862}"/>
              </a:ext>
            </a:extLst>
          </p:cNvPr>
          <p:cNvGrpSpPr/>
          <p:nvPr/>
        </p:nvGrpSpPr>
        <p:grpSpPr>
          <a:xfrm>
            <a:off x="10537371" y="5211897"/>
            <a:ext cx="1649679" cy="1649679"/>
            <a:chOff x="10953552" y="5671622"/>
            <a:chExt cx="1189954" cy="1189954"/>
          </a:xfrm>
        </p:grpSpPr>
        <p:sp>
          <p:nvSpPr>
            <p:cNvPr id="39" name="Right Triangle 38">
              <a:extLst>
                <a:ext uri="{FF2B5EF4-FFF2-40B4-BE49-F238E27FC236}">
                  <a16:creationId xmlns:a16="http://schemas.microsoft.com/office/drawing/2014/main" id="{0F7B3E4D-9963-4D4C-AAE4-E0B4C4BC59EA}"/>
                </a:ext>
              </a:extLst>
            </p:cNvPr>
            <p:cNvSpPr/>
            <p:nvPr/>
          </p:nvSpPr>
          <p:spPr>
            <a:xfrm rot="16200000">
              <a:off x="10953552" y="5671622"/>
              <a:ext cx="1189954" cy="1189954"/>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pic>
          <p:nvPicPr>
            <p:cNvPr id="40" name="Picture 39">
              <a:extLst>
                <a:ext uri="{FF2B5EF4-FFF2-40B4-BE49-F238E27FC236}">
                  <a16:creationId xmlns:a16="http://schemas.microsoft.com/office/drawing/2014/main" id="{57098C1D-8220-104D-893F-C462F43F88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80307" y="6229095"/>
              <a:ext cx="479943" cy="479943"/>
            </a:xfrm>
            <a:prstGeom prst="rect">
              <a:avLst/>
            </a:prstGeom>
          </p:spPr>
        </p:pic>
      </p:grpSp>
      <p:grpSp>
        <p:nvGrpSpPr>
          <p:cNvPr id="52" name="Group 12">
            <a:extLst>
              <a:ext uri="{FF2B5EF4-FFF2-40B4-BE49-F238E27FC236}">
                <a16:creationId xmlns:a16="http://schemas.microsoft.com/office/drawing/2014/main" id="{62BD32DC-FCFA-4824-B9B0-A5169B20247E}"/>
              </a:ext>
            </a:extLst>
          </p:cNvPr>
          <p:cNvGrpSpPr/>
          <p:nvPr/>
        </p:nvGrpSpPr>
        <p:grpSpPr>
          <a:xfrm>
            <a:off x="4450266" y="4307814"/>
            <a:ext cx="2174975" cy="2139394"/>
            <a:chOff x="9675359" y="4339772"/>
            <a:chExt cx="5036457" cy="5036457"/>
          </a:xfrm>
        </p:grpSpPr>
        <p:sp>
          <p:nvSpPr>
            <p:cNvPr id="53" name="Oval 11">
              <a:extLst>
                <a:ext uri="{FF2B5EF4-FFF2-40B4-BE49-F238E27FC236}">
                  <a16:creationId xmlns:a16="http://schemas.microsoft.com/office/drawing/2014/main" id="{20A0B1CE-B7AF-4527-B614-317607887A94}"/>
                </a:ext>
              </a:extLst>
            </p:cNvPr>
            <p:cNvSpPr/>
            <p:nvPr/>
          </p:nvSpPr>
          <p:spPr>
            <a:xfrm>
              <a:off x="9675359" y="4339772"/>
              <a:ext cx="5036457" cy="5036457"/>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4" name="Isosceles Triangle 9">
              <a:extLst>
                <a:ext uri="{FF2B5EF4-FFF2-40B4-BE49-F238E27FC236}">
                  <a16:creationId xmlns:a16="http://schemas.microsoft.com/office/drawing/2014/main" id="{21423CBA-5DB9-4350-9D56-FA52DF080A41}"/>
                </a:ext>
              </a:extLst>
            </p:cNvPr>
            <p:cNvSpPr/>
            <p:nvPr/>
          </p:nvSpPr>
          <p:spPr>
            <a:xfrm rot="5400000">
              <a:off x="13198954" y="5759606"/>
              <a:ext cx="228600" cy="219678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grpSp>
        <p:nvGrpSpPr>
          <p:cNvPr id="55" name="Group 10">
            <a:extLst>
              <a:ext uri="{FF2B5EF4-FFF2-40B4-BE49-F238E27FC236}">
                <a16:creationId xmlns:a16="http://schemas.microsoft.com/office/drawing/2014/main" id="{703BA32C-65F9-40B9-8640-A2ECD3D1C2EF}"/>
              </a:ext>
            </a:extLst>
          </p:cNvPr>
          <p:cNvGrpSpPr/>
          <p:nvPr/>
        </p:nvGrpSpPr>
        <p:grpSpPr>
          <a:xfrm>
            <a:off x="4450266" y="4307814"/>
            <a:ext cx="2174975" cy="2139394"/>
            <a:chOff x="9675359" y="4339772"/>
            <a:chExt cx="5036457" cy="5036457"/>
          </a:xfrm>
        </p:grpSpPr>
        <p:sp>
          <p:nvSpPr>
            <p:cNvPr id="56" name="Oval 6">
              <a:extLst>
                <a:ext uri="{FF2B5EF4-FFF2-40B4-BE49-F238E27FC236}">
                  <a16:creationId xmlns:a16="http://schemas.microsoft.com/office/drawing/2014/main" id="{02696A2B-D69F-45FD-B59A-02230ABC8577}"/>
                </a:ext>
              </a:extLst>
            </p:cNvPr>
            <p:cNvSpPr/>
            <p:nvPr/>
          </p:nvSpPr>
          <p:spPr>
            <a:xfrm>
              <a:off x="9675359" y="4339772"/>
              <a:ext cx="5036457" cy="5036457"/>
            </a:xfrm>
            <a:prstGeom prst="ellipse">
              <a:avLst/>
            </a:prstGeom>
            <a:noFill/>
            <a:ln w="111125">
              <a:solidFill>
                <a:schemeClr val="bg1">
                  <a:alpha val="1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7" name="Isosceles Triangle 8">
              <a:extLst>
                <a:ext uri="{FF2B5EF4-FFF2-40B4-BE49-F238E27FC236}">
                  <a16:creationId xmlns:a16="http://schemas.microsoft.com/office/drawing/2014/main" id="{8E9EDD0F-3B6F-4C04-8C4A-80E7329D70B2}"/>
                </a:ext>
              </a:extLst>
            </p:cNvPr>
            <p:cNvSpPr/>
            <p:nvPr/>
          </p:nvSpPr>
          <p:spPr>
            <a:xfrm>
              <a:off x="12079287" y="5402432"/>
              <a:ext cx="228600" cy="129046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pic>
        <p:nvPicPr>
          <p:cNvPr id="71" name="Imagen 70" descr="Imagen que contiene ventilador, dispositivo&#10;&#10;Descripción generada con confianza alta">
            <a:extLst>
              <a:ext uri="{FF2B5EF4-FFF2-40B4-BE49-F238E27FC236}">
                <a16:creationId xmlns:a16="http://schemas.microsoft.com/office/drawing/2014/main" id="{BE0F9B3F-C6CE-48A7-BFEA-E719E1674BF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04489" y="2743812"/>
            <a:ext cx="320722" cy="270475"/>
          </a:xfrm>
          <a:prstGeom prst="rect">
            <a:avLst/>
          </a:prstGeom>
        </p:spPr>
      </p:pic>
      <p:pic>
        <p:nvPicPr>
          <p:cNvPr id="72" name="Imagen 71" descr="Imagen que contiene ventilador, dispositivo&#10;&#10;Descripción generada con confianza alta">
            <a:extLst>
              <a:ext uri="{FF2B5EF4-FFF2-40B4-BE49-F238E27FC236}">
                <a16:creationId xmlns:a16="http://schemas.microsoft.com/office/drawing/2014/main" id="{471B5110-F504-4CB5-9DF6-A8919D7D669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44010" y="4382902"/>
            <a:ext cx="320722" cy="270475"/>
          </a:xfrm>
          <a:prstGeom prst="rect">
            <a:avLst/>
          </a:prstGeom>
        </p:spPr>
      </p:pic>
      <p:pic>
        <p:nvPicPr>
          <p:cNvPr id="74" name="Imagen 73" descr="Imagen que contiene ventilador, dispositivo&#10;&#10;Descripción generada con confianza alta">
            <a:extLst>
              <a:ext uri="{FF2B5EF4-FFF2-40B4-BE49-F238E27FC236}">
                <a16:creationId xmlns:a16="http://schemas.microsoft.com/office/drawing/2014/main" id="{424E15C9-2522-4628-B376-1BE2210FDEC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00843" y="2021325"/>
            <a:ext cx="320722" cy="260130"/>
          </a:xfrm>
          <a:prstGeom prst="rect">
            <a:avLst/>
          </a:prstGeom>
        </p:spPr>
      </p:pic>
      <p:pic>
        <p:nvPicPr>
          <p:cNvPr id="75" name="Imagen 74" descr="Imagen que contiene ventilador, dispositivo&#10;&#10;Descripción generada con confianza alta">
            <a:extLst>
              <a:ext uri="{FF2B5EF4-FFF2-40B4-BE49-F238E27FC236}">
                <a16:creationId xmlns:a16="http://schemas.microsoft.com/office/drawing/2014/main" id="{10D6B8F9-1398-44BE-AE83-D65AAE3E62C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61359" y="2746406"/>
            <a:ext cx="337985" cy="267881"/>
          </a:xfrm>
          <a:prstGeom prst="rect">
            <a:avLst/>
          </a:prstGeom>
        </p:spPr>
      </p:pic>
      <p:sp>
        <p:nvSpPr>
          <p:cNvPr id="35" name="TextBox 26">
            <a:extLst>
              <a:ext uri="{FF2B5EF4-FFF2-40B4-BE49-F238E27FC236}">
                <a16:creationId xmlns:a16="http://schemas.microsoft.com/office/drawing/2014/main" id="{223E6F9C-114D-461F-BF7C-B39E7B1479A8}"/>
              </a:ext>
            </a:extLst>
          </p:cNvPr>
          <p:cNvSpPr txBox="1"/>
          <p:nvPr/>
        </p:nvSpPr>
        <p:spPr>
          <a:xfrm>
            <a:off x="138983" y="2185366"/>
            <a:ext cx="10398388" cy="2554545"/>
          </a:xfrm>
          <a:prstGeom prst="rect">
            <a:avLst/>
          </a:prstGeom>
          <a:noFill/>
        </p:spPr>
        <p:txBody>
          <a:bodyPr wrap="square" rtlCol="0" anchor="ctr">
            <a:spAutoFit/>
          </a:bodyPr>
          <a:lstStyle/>
          <a:p>
            <a:pPr algn="just"/>
            <a:r>
              <a:rPr lang="en-US" sz="2000" b="1" dirty="0">
                <a:solidFill>
                  <a:srgbClr val="02457C"/>
                </a:solidFill>
                <a:latin typeface="Arial" panose="020B0604020202020204" pitchFamily="34" charset="0"/>
                <a:ea typeface="Avenir Black" charset="0"/>
                <a:cs typeface="Arial" panose="020B0604020202020204" pitchFamily="34" charset="0"/>
              </a:rPr>
              <a:t>UNCAC</a:t>
            </a:r>
          </a:p>
          <a:p>
            <a:pPr algn="just"/>
            <a:r>
              <a:rPr lang="en-US" sz="2000" b="1" dirty="0">
                <a:solidFill>
                  <a:srgbClr val="02457C"/>
                </a:solidFill>
                <a:latin typeface="Arial" panose="020B0604020202020204" pitchFamily="34" charset="0"/>
                <a:ea typeface="Avenir Black" charset="0"/>
                <a:cs typeface="Arial" panose="020B0604020202020204" pitchFamily="34" charset="0"/>
              </a:rPr>
              <a:t>Articulo 8 </a:t>
            </a:r>
            <a:r>
              <a:rPr lang="en-US" sz="2000" b="1" dirty="0" err="1">
                <a:solidFill>
                  <a:srgbClr val="02457C"/>
                </a:solidFill>
                <a:latin typeface="Arial" panose="020B0604020202020204" pitchFamily="34" charset="0"/>
                <a:ea typeface="Avenir Black" charset="0"/>
                <a:cs typeface="Arial" panose="020B0604020202020204" pitchFamily="34" charset="0"/>
              </a:rPr>
              <a:t>Códigos</a:t>
            </a:r>
            <a:r>
              <a:rPr lang="en-US" sz="2000" b="1" dirty="0">
                <a:solidFill>
                  <a:srgbClr val="02457C"/>
                </a:solidFill>
                <a:latin typeface="Arial" panose="020B0604020202020204" pitchFamily="34" charset="0"/>
                <a:ea typeface="Avenir Black" charset="0"/>
                <a:cs typeface="Arial" panose="020B0604020202020204" pitchFamily="34" charset="0"/>
              </a:rPr>
              <a:t> de </a:t>
            </a:r>
            <a:r>
              <a:rPr lang="en-US" sz="2000" b="1" dirty="0" err="1">
                <a:solidFill>
                  <a:srgbClr val="02457C"/>
                </a:solidFill>
                <a:latin typeface="Arial" panose="020B0604020202020204" pitchFamily="34" charset="0"/>
                <a:ea typeface="Avenir Black" charset="0"/>
                <a:cs typeface="Arial" panose="020B0604020202020204" pitchFamily="34" charset="0"/>
              </a:rPr>
              <a:t>Conducta</a:t>
            </a:r>
            <a:r>
              <a:rPr lang="en-US" sz="2000" b="1" dirty="0">
                <a:solidFill>
                  <a:srgbClr val="02457C"/>
                </a:solidFill>
                <a:latin typeface="Arial" panose="020B0604020202020204" pitchFamily="34" charset="0"/>
                <a:ea typeface="Avenir Black" charset="0"/>
                <a:cs typeface="Arial" panose="020B0604020202020204" pitchFamily="34" charset="0"/>
              </a:rPr>
              <a:t> para </a:t>
            </a:r>
            <a:r>
              <a:rPr lang="en-US" sz="2000" b="1" dirty="0" err="1">
                <a:solidFill>
                  <a:srgbClr val="02457C"/>
                </a:solidFill>
                <a:latin typeface="Arial" panose="020B0604020202020204" pitchFamily="34" charset="0"/>
                <a:ea typeface="Avenir Black" charset="0"/>
                <a:cs typeface="Arial" panose="020B0604020202020204" pitchFamily="34" charset="0"/>
              </a:rPr>
              <a:t>Funcionarios</a:t>
            </a:r>
            <a:r>
              <a:rPr lang="en-US" sz="2000" b="1" dirty="0">
                <a:solidFill>
                  <a:srgbClr val="02457C"/>
                </a:solidFill>
                <a:latin typeface="Arial" panose="020B0604020202020204" pitchFamily="34" charset="0"/>
                <a:ea typeface="Avenir Black" charset="0"/>
                <a:cs typeface="Arial" panose="020B0604020202020204" pitchFamily="34" charset="0"/>
              </a:rPr>
              <a:t> </a:t>
            </a:r>
            <a:r>
              <a:rPr lang="en-US" sz="2000" b="1" dirty="0" err="1">
                <a:solidFill>
                  <a:srgbClr val="02457C"/>
                </a:solidFill>
                <a:latin typeface="Arial" panose="020B0604020202020204" pitchFamily="34" charset="0"/>
                <a:ea typeface="Avenir Black" charset="0"/>
                <a:cs typeface="Arial" panose="020B0604020202020204" pitchFamily="34" charset="0"/>
              </a:rPr>
              <a:t>Públicos</a:t>
            </a:r>
            <a:endParaRPr lang="en-US" sz="2000" b="1" dirty="0">
              <a:solidFill>
                <a:srgbClr val="02457C"/>
              </a:solidFill>
              <a:latin typeface="Arial" panose="020B0604020202020204" pitchFamily="34" charset="0"/>
              <a:ea typeface="Avenir Black" charset="0"/>
              <a:cs typeface="Arial" panose="020B0604020202020204" pitchFamily="34" charset="0"/>
            </a:endParaRPr>
          </a:p>
          <a:p>
            <a:pPr algn="just"/>
            <a:endParaRPr lang="es-MX" sz="2000" dirty="0"/>
          </a:p>
          <a:p>
            <a:pPr algn="just"/>
            <a:r>
              <a:rPr lang="es-MX" sz="2000" dirty="0"/>
              <a:t>En este artículo se promueve la integridad, la honestidad y la responsabilidad entre funcionarios públicos por medio de </a:t>
            </a:r>
            <a:r>
              <a:rPr lang="es-MX" sz="2000" dirty="0">
                <a:solidFill>
                  <a:srgbClr val="FF0000"/>
                </a:solidFill>
              </a:rPr>
              <a:t>códigos</a:t>
            </a:r>
            <a:r>
              <a:rPr lang="es-MX" sz="2000" dirty="0"/>
              <a:t> y normas. También establece la implementación de medidas y sistemas para facilitar que los funcionarios denuncien todo acto de corrupción cuando tengan conocimiento de ellos en el ejercicio de sus funciones y que se adopten </a:t>
            </a:r>
            <a:r>
              <a:rPr lang="es-MX" sz="2000" dirty="0">
                <a:solidFill>
                  <a:srgbClr val="FF0000"/>
                </a:solidFill>
              </a:rPr>
              <a:t>medidas disciplinarias.</a:t>
            </a:r>
          </a:p>
          <a:p>
            <a:pPr algn="just"/>
            <a:endParaRPr lang="en-US" sz="2000" dirty="0">
              <a:solidFill>
                <a:schemeClr val="bg2">
                  <a:lumMod val="25000"/>
                </a:schemeClr>
              </a:solidFill>
            </a:endParaRPr>
          </a:p>
        </p:txBody>
      </p:sp>
      <p:pic>
        <p:nvPicPr>
          <p:cNvPr id="2" name="Picture 1">
            <a:extLst>
              <a:ext uri="{FF2B5EF4-FFF2-40B4-BE49-F238E27FC236}">
                <a16:creationId xmlns:a16="http://schemas.microsoft.com/office/drawing/2014/main" id="{1D879879-8F54-4C45-8005-7A2F1683E66E}"/>
              </a:ext>
            </a:extLst>
          </p:cNvPr>
          <p:cNvPicPr>
            <a:picLocks noChangeAspect="1"/>
          </p:cNvPicPr>
          <p:nvPr/>
        </p:nvPicPr>
        <p:blipFill>
          <a:blip r:embed="rId5"/>
          <a:stretch>
            <a:fillRect/>
          </a:stretch>
        </p:blipFill>
        <p:spPr>
          <a:xfrm>
            <a:off x="7814912" y="5107536"/>
            <a:ext cx="1733550" cy="1019175"/>
          </a:xfrm>
          <a:prstGeom prst="rect">
            <a:avLst/>
          </a:prstGeom>
          <a:solidFill>
            <a:srgbClr val="009ADE"/>
          </a:solidFill>
          <a:ln>
            <a:solidFill>
              <a:schemeClr val="accent1"/>
            </a:solidFill>
          </a:ln>
        </p:spPr>
      </p:pic>
      <p:cxnSp>
        <p:nvCxnSpPr>
          <p:cNvPr id="22" name="Straight Connector 21">
            <a:extLst>
              <a:ext uri="{FF2B5EF4-FFF2-40B4-BE49-F238E27FC236}">
                <a16:creationId xmlns:a16="http://schemas.microsoft.com/office/drawing/2014/main" id="{B1C96BCF-3D7A-4783-989A-827AF2CD5D73}"/>
              </a:ext>
            </a:extLst>
          </p:cNvPr>
          <p:cNvCxnSpPr>
            <a:cxnSpLocks/>
          </p:cNvCxnSpPr>
          <p:nvPr/>
        </p:nvCxnSpPr>
        <p:spPr>
          <a:xfrm>
            <a:off x="77445" y="1461280"/>
            <a:ext cx="10459926"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77532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uadroTexto 10">
            <a:extLst>
              <a:ext uri="{FF2B5EF4-FFF2-40B4-BE49-F238E27FC236}">
                <a16:creationId xmlns:a16="http://schemas.microsoft.com/office/drawing/2014/main" id="{EB5030D0-88C4-452A-8C05-79F1ABD676EE}"/>
              </a:ext>
            </a:extLst>
          </p:cNvPr>
          <p:cNvSpPr txBox="1"/>
          <p:nvPr/>
        </p:nvSpPr>
        <p:spPr>
          <a:xfrm>
            <a:off x="272674" y="461263"/>
            <a:ext cx="3810409" cy="523220"/>
          </a:xfrm>
          <a:prstGeom prst="rect">
            <a:avLst/>
          </a:prstGeom>
          <a:noFill/>
        </p:spPr>
        <p:txBody>
          <a:bodyPr wrap="square" rtlCol="0" anchor="ctr">
            <a:spAutoFit/>
          </a:bodyPr>
          <a:lstStyle/>
          <a:p>
            <a:pPr algn="ctr"/>
            <a:r>
              <a:rPr lang="es-MX" sz="2800" b="1" dirty="0">
                <a:solidFill>
                  <a:schemeClr val="bg1"/>
                </a:solidFill>
                <a:latin typeface="Franklin Gothic Book" panose="020B0503020102020204" pitchFamily="34" charset="0"/>
              </a:rPr>
              <a:t>Análisis e investigación</a:t>
            </a:r>
          </a:p>
        </p:txBody>
      </p:sp>
      <p:sp>
        <p:nvSpPr>
          <p:cNvPr id="17" name="Rectangle 16">
            <a:extLst>
              <a:ext uri="{FF2B5EF4-FFF2-40B4-BE49-F238E27FC236}">
                <a16:creationId xmlns:a16="http://schemas.microsoft.com/office/drawing/2014/main" id="{54769E16-8C1A-D84F-9561-2A433392F26D}"/>
              </a:ext>
            </a:extLst>
          </p:cNvPr>
          <p:cNvSpPr/>
          <p:nvPr/>
        </p:nvSpPr>
        <p:spPr>
          <a:xfrm>
            <a:off x="10738134" y="1554937"/>
            <a:ext cx="1321594" cy="5139780"/>
          </a:xfrm>
          <a:prstGeom prst="rect">
            <a:avLst/>
          </a:prstGeom>
          <a:solidFill>
            <a:srgbClr val="009AD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3" name="Title 1">
            <a:extLst>
              <a:ext uri="{FF2B5EF4-FFF2-40B4-BE49-F238E27FC236}">
                <a16:creationId xmlns:a16="http://schemas.microsoft.com/office/drawing/2014/main" id="{C5FDF3E1-A5F1-024F-9B95-94FD06DAC8F1}"/>
              </a:ext>
            </a:extLst>
          </p:cNvPr>
          <p:cNvSpPr txBox="1">
            <a:spLocks/>
          </p:cNvSpPr>
          <p:nvPr/>
        </p:nvSpPr>
        <p:spPr>
          <a:xfrm>
            <a:off x="147203" y="905813"/>
            <a:ext cx="4812568" cy="30717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err="1">
                <a:solidFill>
                  <a:srgbClr val="02457C"/>
                </a:solidFill>
                <a:latin typeface="Arial Nova" panose="020B0504020202020204" pitchFamily="34" charset="0"/>
                <a:cs typeface="Arial" panose="020B0604020202020204" pitchFamily="34" charset="0"/>
              </a:rPr>
              <a:t>Transparencia</a:t>
            </a:r>
            <a:endParaRPr lang="en-US" sz="2800" b="1" dirty="0">
              <a:solidFill>
                <a:srgbClr val="02457C"/>
              </a:solidFill>
              <a:latin typeface="Arial Nova" panose="020B0504020202020204" pitchFamily="34" charset="0"/>
              <a:cs typeface="Arial" panose="020B0604020202020204" pitchFamily="34" charset="0"/>
            </a:endParaRPr>
          </a:p>
        </p:txBody>
      </p:sp>
      <p:pic>
        <p:nvPicPr>
          <p:cNvPr id="29" name="Picture 28">
            <a:extLst>
              <a:ext uri="{FF2B5EF4-FFF2-40B4-BE49-F238E27FC236}">
                <a16:creationId xmlns:a16="http://schemas.microsoft.com/office/drawing/2014/main" id="{9FD6DBD0-CAE3-BE4F-BAEA-2CAE23B952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30969" y="144222"/>
            <a:ext cx="1313828" cy="1313828"/>
          </a:xfrm>
          <a:prstGeom prst="rect">
            <a:avLst/>
          </a:prstGeom>
        </p:spPr>
      </p:pic>
      <p:grpSp>
        <p:nvGrpSpPr>
          <p:cNvPr id="38" name="Group 37">
            <a:extLst>
              <a:ext uri="{FF2B5EF4-FFF2-40B4-BE49-F238E27FC236}">
                <a16:creationId xmlns:a16="http://schemas.microsoft.com/office/drawing/2014/main" id="{46255C0E-1198-EC4F-B7CD-4AD294E07862}"/>
              </a:ext>
            </a:extLst>
          </p:cNvPr>
          <p:cNvGrpSpPr/>
          <p:nvPr/>
        </p:nvGrpSpPr>
        <p:grpSpPr>
          <a:xfrm>
            <a:off x="10537371" y="5211897"/>
            <a:ext cx="1649679" cy="1649679"/>
            <a:chOff x="10953552" y="5671622"/>
            <a:chExt cx="1189954" cy="1189954"/>
          </a:xfrm>
        </p:grpSpPr>
        <p:sp>
          <p:nvSpPr>
            <p:cNvPr id="39" name="Right Triangle 38">
              <a:extLst>
                <a:ext uri="{FF2B5EF4-FFF2-40B4-BE49-F238E27FC236}">
                  <a16:creationId xmlns:a16="http://schemas.microsoft.com/office/drawing/2014/main" id="{0F7B3E4D-9963-4D4C-AAE4-E0B4C4BC59EA}"/>
                </a:ext>
              </a:extLst>
            </p:cNvPr>
            <p:cNvSpPr/>
            <p:nvPr/>
          </p:nvSpPr>
          <p:spPr>
            <a:xfrm rot="16200000">
              <a:off x="10953552" y="5671622"/>
              <a:ext cx="1189954" cy="1189954"/>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pic>
          <p:nvPicPr>
            <p:cNvPr id="40" name="Picture 39">
              <a:extLst>
                <a:ext uri="{FF2B5EF4-FFF2-40B4-BE49-F238E27FC236}">
                  <a16:creationId xmlns:a16="http://schemas.microsoft.com/office/drawing/2014/main" id="{57098C1D-8220-104D-893F-C462F43F88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80307" y="6229095"/>
              <a:ext cx="479943" cy="479943"/>
            </a:xfrm>
            <a:prstGeom prst="rect">
              <a:avLst/>
            </a:prstGeom>
          </p:spPr>
        </p:pic>
      </p:grpSp>
      <p:grpSp>
        <p:nvGrpSpPr>
          <p:cNvPr id="52" name="Group 12">
            <a:extLst>
              <a:ext uri="{FF2B5EF4-FFF2-40B4-BE49-F238E27FC236}">
                <a16:creationId xmlns:a16="http://schemas.microsoft.com/office/drawing/2014/main" id="{62BD32DC-FCFA-4824-B9B0-A5169B20247E}"/>
              </a:ext>
            </a:extLst>
          </p:cNvPr>
          <p:cNvGrpSpPr/>
          <p:nvPr/>
        </p:nvGrpSpPr>
        <p:grpSpPr>
          <a:xfrm>
            <a:off x="4450266" y="4307814"/>
            <a:ext cx="2174975" cy="2139394"/>
            <a:chOff x="9675359" y="4339772"/>
            <a:chExt cx="5036457" cy="5036457"/>
          </a:xfrm>
        </p:grpSpPr>
        <p:sp>
          <p:nvSpPr>
            <p:cNvPr id="53" name="Oval 11">
              <a:extLst>
                <a:ext uri="{FF2B5EF4-FFF2-40B4-BE49-F238E27FC236}">
                  <a16:creationId xmlns:a16="http://schemas.microsoft.com/office/drawing/2014/main" id="{20A0B1CE-B7AF-4527-B614-317607887A94}"/>
                </a:ext>
              </a:extLst>
            </p:cNvPr>
            <p:cNvSpPr/>
            <p:nvPr/>
          </p:nvSpPr>
          <p:spPr>
            <a:xfrm>
              <a:off x="9675359" y="4339772"/>
              <a:ext cx="5036457" cy="5036457"/>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4" name="Isosceles Triangle 9">
              <a:extLst>
                <a:ext uri="{FF2B5EF4-FFF2-40B4-BE49-F238E27FC236}">
                  <a16:creationId xmlns:a16="http://schemas.microsoft.com/office/drawing/2014/main" id="{21423CBA-5DB9-4350-9D56-FA52DF080A41}"/>
                </a:ext>
              </a:extLst>
            </p:cNvPr>
            <p:cNvSpPr/>
            <p:nvPr/>
          </p:nvSpPr>
          <p:spPr>
            <a:xfrm rot="5400000">
              <a:off x="13198954" y="5759606"/>
              <a:ext cx="228600" cy="219678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grpSp>
        <p:nvGrpSpPr>
          <p:cNvPr id="55" name="Group 10">
            <a:extLst>
              <a:ext uri="{FF2B5EF4-FFF2-40B4-BE49-F238E27FC236}">
                <a16:creationId xmlns:a16="http://schemas.microsoft.com/office/drawing/2014/main" id="{703BA32C-65F9-40B9-8640-A2ECD3D1C2EF}"/>
              </a:ext>
            </a:extLst>
          </p:cNvPr>
          <p:cNvGrpSpPr/>
          <p:nvPr/>
        </p:nvGrpSpPr>
        <p:grpSpPr>
          <a:xfrm>
            <a:off x="4450266" y="4307814"/>
            <a:ext cx="2174975" cy="2139394"/>
            <a:chOff x="9675359" y="4339772"/>
            <a:chExt cx="5036457" cy="5036457"/>
          </a:xfrm>
        </p:grpSpPr>
        <p:sp>
          <p:nvSpPr>
            <p:cNvPr id="56" name="Oval 6">
              <a:extLst>
                <a:ext uri="{FF2B5EF4-FFF2-40B4-BE49-F238E27FC236}">
                  <a16:creationId xmlns:a16="http://schemas.microsoft.com/office/drawing/2014/main" id="{02696A2B-D69F-45FD-B59A-02230ABC8577}"/>
                </a:ext>
              </a:extLst>
            </p:cNvPr>
            <p:cNvSpPr/>
            <p:nvPr/>
          </p:nvSpPr>
          <p:spPr>
            <a:xfrm>
              <a:off x="9675359" y="4339772"/>
              <a:ext cx="5036457" cy="5036457"/>
            </a:xfrm>
            <a:prstGeom prst="ellipse">
              <a:avLst/>
            </a:prstGeom>
            <a:noFill/>
            <a:ln w="111125">
              <a:solidFill>
                <a:schemeClr val="bg1">
                  <a:alpha val="1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7" name="Isosceles Triangle 8">
              <a:extLst>
                <a:ext uri="{FF2B5EF4-FFF2-40B4-BE49-F238E27FC236}">
                  <a16:creationId xmlns:a16="http://schemas.microsoft.com/office/drawing/2014/main" id="{8E9EDD0F-3B6F-4C04-8C4A-80E7329D70B2}"/>
                </a:ext>
              </a:extLst>
            </p:cNvPr>
            <p:cNvSpPr/>
            <p:nvPr/>
          </p:nvSpPr>
          <p:spPr>
            <a:xfrm>
              <a:off x="12079287" y="5402432"/>
              <a:ext cx="228600" cy="129046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pic>
        <p:nvPicPr>
          <p:cNvPr id="71" name="Imagen 70" descr="Imagen que contiene ventilador, dispositivo&#10;&#10;Descripción generada con confianza alta">
            <a:extLst>
              <a:ext uri="{FF2B5EF4-FFF2-40B4-BE49-F238E27FC236}">
                <a16:creationId xmlns:a16="http://schemas.microsoft.com/office/drawing/2014/main" id="{BE0F9B3F-C6CE-48A7-BFEA-E719E1674BF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04489" y="2743812"/>
            <a:ext cx="320722" cy="270475"/>
          </a:xfrm>
          <a:prstGeom prst="rect">
            <a:avLst/>
          </a:prstGeom>
        </p:spPr>
      </p:pic>
      <p:pic>
        <p:nvPicPr>
          <p:cNvPr id="72" name="Imagen 71" descr="Imagen que contiene ventilador, dispositivo&#10;&#10;Descripción generada con confianza alta">
            <a:extLst>
              <a:ext uri="{FF2B5EF4-FFF2-40B4-BE49-F238E27FC236}">
                <a16:creationId xmlns:a16="http://schemas.microsoft.com/office/drawing/2014/main" id="{471B5110-F504-4CB5-9DF6-A8919D7D669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44010" y="4382902"/>
            <a:ext cx="320722" cy="270475"/>
          </a:xfrm>
          <a:prstGeom prst="rect">
            <a:avLst/>
          </a:prstGeom>
        </p:spPr>
      </p:pic>
      <p:pic>
        <p:nvPicPr>
          <p:cNvPr id="74" name="Imagen 73" descr="Imagen que contiene ventilador, dispositivo&#10;&#10;Descripción generada con confianza alta">
            <a:extLst>
              <a:ext uri="{FF2B5EF4-FFF2-40B4-BE49-F238E27FC236}">
                <a16:creationId xmlns:a16="http://schemas.microsoft.com/office/drawing/2014/main" id="{424E15C9-2522-4628-B376-1BE2210FDEC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00843" y="2021325"/>
            <a:ext cx="320722" cy="260130"/>
          </a:xfrm>
          <a:prstGeom prst="rect">
            <a:avLst/>
          </a:prstGeom>
        </p:spPr>
      </p:pic>
      <p:pic>
        <p:nvPicPr>
          <p:cNvPr id="75" name="Imagen 74" descr="Imagen que contiene ventilador, dispositivo&#10;&#10;Descripción generada con confianza alta">
            <a:extLst>
              <a:ext uri="{FF2B5EF4-FFF2-40B4-BE49-F238E27FC236}">
                <a16:creationId xmlns:a16="http://schemas.microsoft.com/office/drawing/2014/main" id="{10D6B8F9-1398-44BE-AE83-D65AAE3E62C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61359" y="2746406"/>
            <a:ext cx="337985" cy="267881"/>
          </a:xfrm>
          <a:prstGeom prst="rect">
            <a:avLst/>
          </a:prstGeom>
        </p:spPr>
      </p:pic>
      <p:sp>
        <p:nvSpPr>
          <p:cNvPr id="35" name="TextBox 26">
            <a:extLst>
              <a:ext uri="{FF2B5EF4-FFF2-40B4-BE49-F238E27FC236}">
                <a16:creationId xmlns:a16="http://schemas.microsoft.com/office/drawing/2014/main" id="{223E6F9C-114D-461F-BF7C-B39E7B1479A8}"/>
              </a:ext>
            </a:extLst>
          </p:cNvPr>
          <p:cNvSpPr txBox="1"/>
          <p:nvPr/>
        </p:nvSpPr>
        <p:spPr>
          <a:xfrm>
            <a:off x="100956" y="2016076"/>
            <a:ext cx="10398388" cy="2862322"/>
          </a:xfrm>
          <a:prstGeom prst="rect">
            <a:avLst/>
          </a:prstGeom>
          <a:noFill/>
        </p:spPr>
        <p:txBody>
          <a:bodyPr wrap="square" rtlCol="0" anchor="ctr">
            <a:spAutoFit/>
          </a:bodyPr>
          <a:lstStyle/>
          <a:p>
            <a:r>
              <a:rPr lang="en-US" sz="2000" b="1" dirty="0">
                <a:solidFill>
                  <a:srgbClr val="02457C"/>
                </a:solidFill>
                <a:latin typeface="Arial Nova" panose="020B0504020202020204" pitchFamily="34" charset="0"/>
                <a:ea typeface="Avenir Black" charset="0"/>
                <a:cs typeface="Arial" panose="020B0604020202020204" pitchFamily="34" charset="0"/>
              </a:rPr>
              <a:t>UNCAC</a:t>
            </a:r>
          </a:p>
          <a:p>
            <a:r>
              <a:rPr lang="en-US" sz="2000" b="1" dirty="0">
                <a:solidFill>
                  <a:srgbClr val="02457C"/>
                </a:solidFill>
                <a:latin typeface="Arial Nova" panose="020B0504020202020204" pitchFamily="34" charset="0"/>
                <a:ea typeface="Avenir Black" charset="0"/>
                <a:cs typeface="Arial" panose="020B0604020202020204" pitchFamily="34" charset="0"/>
              </a:rPr>
              <a:t>Articulo 10  </a:t>
            </a:r>
            <a:r>
              <a:rPr lang="en-US" sz="2000" b="1" dirty="0" err="1">
                <a:solidFill>
                  <a:srgbClr val="02457C"/>
                </a:solidFill>
                <a:latin typeface="Arial Nova" panose="020B0504020202020204" pitchFamily="34" charset="0"/>
                <a:ea typeface="Avenir Black" charset="0"/>
                <a:cs typeface="Arial" panose="020B0604020202020204" pitchFamily="34" charset="0"/>
              </a:rPr>
              <a:t>Información</a:t>
            </a:r>
            <a:r>
              <a:rPr lang="en-US" sz="2000" b="1" dirty="0">
                <a:solidFill>
                  <a:srgbClr val="02457C"/>
                </a:solidFill>
                <a:latin typeface="Arial Nova" panose="020B0504020202020204" pitchFamily="34" charset="0"/>
                <a:ea typeface="Avenir Black" charset="0"/>
                <a:cs typeface="Arial" panose="020B0604020202020204" pitchFamily="34" charset="0"/>
              </a:rPr>
              <a:t> </a:t>
            </a:r>
            <a:r>
              <a:rPr lang="en-US" sz="2000" b="1" dirty="0" err="1">
                <a:solidFill>
                  <a:srgbClr val="02457C"/>
                </a:solidFill>
                <a:latin typeface="Arial Nova" panose="020B0504020202020204" pitchFamily="34" charset="0"/>
                <a:ea typeface="Avenir Black" charset="0"/>
                <a:cs typeface="Arial" panose="020B0604020202020204" pitchFamily="34" charset="0"/>
              </a:rPr>
              <a:t>Pública</a:t>
            </a:r>
            <a:endParaRPr lang="en-US" sz="2000" b="1" dirty="0">
              <a:solidFill>
                <a:srgbClr val="02457C"/>
              </a:solidFill>
              <a:latin typeface="Arial Nova" panose="020B0504020202020204" pitchFamily="34" charset="0"/>
              <a:ea typeface="Avenir Black" charset="0"/>
              <a:cs typeface="Arial" panose="020B0604020202020204" pitchFamily="34" charset="0"/>
            </a:endParaRPr>
          </a:p>
          <a:p>
            <a:endParaRPr lang="es-MX" sz="2000" dirty="0">
              <a:latin typeface="Arial Nova" panose="020B0504020202020204" pitchFamily="34" charset="0"/>
            </a:endParaRPr>
          </a:p>
          <a:p>
            <a:pPr algn="just"/>
            <a:r>
              <a:rPr lang="es-MX" sz="2000" dirty="0">
                <a:latin typeface="Arial Nova" panose="020B0504020202020204" pitchFamily="34" charset="0"/>
              </a:rPr>
              <a:t>Se dispone que los Estados Parte adopten medidas para aumentar </a:t>
            </a:r>
            <a:r>
              <a:rPr lang="es-MX" sz="2000" dirty="0">
                <a:solidFill>
                  <a:srgbClr val="FF0000"/>
                </a:solidFill>
                <a:latin typeface="Arial Nova" panose="020B0504020202020204" pitchFamily="34" charset="0"/>
              </a:rPr>
              <a:t>la transparencia en la administración pública:</a:t>
            </a:r>
            <a:r>
              <a:rPr lang="es-MX" sz="2000" dirty="0">
                <a:latin typeface="Arial Nova" panose="020B0504020202020204" pitchFamily="34" charset="0"/>
              </a:rPr>
              <a:t> informar públicamente sobre la organización, funcionamiento y los procesos de toma de decisiones en el aparato público; e informar adecuadamente a la población sobre las decisiones y actos jurídicos, respetando el derecho a la privacidad de los involucrados. Los Estados deben facilitar el acceso público a la información, buscando mecanismos para simplificar los contenidos entregados.</a:t>
            </a:r>
            <a:endParaRPr lang="en-US" sz="2000" dirty="0">
              <a:solidFill>
                <a:schemeClr val="bg2">
                  <a:lumMod val="25000"/>
                </a:schemeClr>
              </a:solidFill>
              <a:latin typeface="Arial Nova" panose="020B0504020202020204" pitchFamily="34" charset="0"/>
            </a:endParaRPr>
          </a:p>
        </p:txBody>
      </p:sp>
      <p:cxnSp>
        <p:nvCxnSpPr>
          <p:cNvPr id="22" name="Straight Connector 21">
            <a:extLst>
              <a:ext uri="{FF2B5EF4-FFF2-40B4-BE49-F238E27FC236}">
                <a16:creationId xmlns:a16="http://schemas.microsoft.com/office/drawing/2014/main" id="{B1C96BCF-3D7A-4783-989A-827AF2CD5D73}"/>
              </a:ext>
            </a:extLst>
          </p:cNvPr>
          <p:cNvCxnSpPr>
            <a:cxnSpLocks/>
          </p:cNvCxnSpPr>
          <p:nvPr/>
        </p:nvCxnSpPr>
        <p:spPr>
          <a:xfrm>
            <a:off x="77445" y="1461280"/>
            <a:ext cx="10459926" cy="0"/>
          </a:xfrm>
          <a:prstGeom prst="line">
            <a:avLst/>
          </a:prstGeom>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BF9D0398-ACFB-4DB4-928A-7D2E1A91338C}"/>
              </a:ext>
            </a:extLst>
          </p:cNvPr>
          <p:cNvPicPr>
            <a:picLocks noChangeAspect="1"/>
          </p:cNvPicPr>
          <p:nvPr/>
        </p:nvPicPr>
        <p:blipFill>
          <a:blip r:embed="rId5"/>
          <a:stretch>
            <a:fillRect/>
          </a:stretch>
        </p:blipFill>
        <p:spPr>
          <a:xfrm>
            <a:off x="8253992" y="4757960"/>
            <a:ext cx="1433384" cy="1336205"/>
          </a:xfrm>
          <a:prstGeom prst="rect">
            <a:avLst/>
          </a:prstGeom>
        </p:spPr>
      </p:pic>
    </p:spTree>
    <p:extLst>
      <p:ext uri="{BB962C8B-B14F-4D97-AF65-F5344CB8AC3E}">
        <p14:creationId xmlns:p14="http://schemas.microsoft.com/office/powerpoint/2010/main" val="17926097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uadroTexto 10">
            <a:extLst>
              <a:ext uri="{FF2B5EF4-FFF2-40B4-BE49-F238E27FC236}">
                <a16:creationId xmlns:a16="http://schemas.microsoft.com/office/drawing/2014/main" id="{EB5030D0-88C4-452A-8C05-79F1ABD676EE}"/>
              </a:ext>
            </a:extLst>
          </p:cNvPr>
          <p:cNvSpPr txBox="1"/>
          <p:nvPr/>
        </p:nvSpPr>
        <p:spPr>
          <a:xfrm>
            <a:off x="272674" y="461263"/>
            <a:ext cx="3810409" cy="523220"/>
          </a:xfrm>
          <a:prstGeom prst="rect">
            <a:avLst/>
          </a:prstGeom>
          <a:noFill/>
        </p:spPr>
        <p:txBody>
          <a:bodyPr wrap="square" rtlCol="0" anchor="ctr">
            <a:spAutoFit/>
          </a:bodyPr>
          <a:lstStyle/>
          <a:p>
            <a:pPr algn="ctr"/>
            <a:r>
              <a:rPr lang="es-MX" sz="2800" b="1">
                <a:solidFill>
                  <a:schemeClr val="bg1"/>
                </a:solidFill>
                <a:latin typeface="Franklin Gothic Book" panose="020B0503020102020204" pitchFamily="34" charset="0"/>
              </a:rPr>
              <a:t>Análisis e investigación</a:t>
            </a:r>
          </a:p>
        </p:txBody>
      </p:sp>
      <p:sp>
        <p:nvSpPr>
          <p:cNvPr id="17" name="Rectangle 16">
            <a:extLst>
              <a:ext uri="{FF2B5EF4-FFF2-40B4-BE49-F238E27FC236}">
                <a16:creationId xmlns:a16="http://schemas.microsoft.com/office/drawing/2014/main" id="{54769E16-8C1A-D84F-9561-2A433392F26D}"/>
              </a:ext>
            </a:extLst>
          </p:cNvPr>
          <p:cNvSpPr/>
          <p:nvPr/>
        </p:nvSpPr>
        <p:spPr>
          <a:xfrm>
            <a:off x="10738134" y="1554937"/>
            <a:ext cx="1321594" cy="5139780"/>
          </a:xfrm>
          <a:prstGeom prst="rect">
            <a:avLst/>
          </a:prstGeom>
          <a:solidFill>
            <a:srgbClr val="009AD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3" name="Title 1">
            <a:extLst>
              <a:ext uri="{FF2B5EF4-FFF2-40B4-BE49-F238E27FC236}">
                <a16:creationId xmlns:a16="http://schemas.microsoft.com/office/drawing/2014/main" id="{C5FDF3E1-A5F1-024F-9B95-94FD06DAC8F1}"/>
              </a:ext>
            </a:extLst>
          </p:cNvPr>
          <p:cNvSpPr txBox="1">
            <a:spLocks/>
          </p:cNvSpPr>
          <p:nvPr/>
        </p:nvSpPr>
        <p:spPr>
          <a:xfrm>
            <a:off x="147203" y="905813"/>
            <a:ext cx="4812568" cy="30717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solidFill>
                  <a:srgbClr val="02457C"/>
                </a:solidFill>
                <a:latin typeface="Arial Nova" panose="020B0504020202020204" pitchFamily="34" charset="0"/>
                <a:cs typeface="Arial" panose="020B0604020202020204" pitchFamily="34" charset="0"/>
              </a:rPr>
              <a:t>Canales de </a:t>
            </a:r>
            <a:r>
              <a:rPr lang="en-US" sz="2800" b="1" dirty="0" err="1">
                <a:solidFill>
                  <a:srgbClr val="02457C"/>
                </a:solidFill>
                <a:latin typeface="Arial Nova" panose="020B0504020202020204" pitchFamily="34" charset="0"/>
                <a:cs typeface="Arial" panose="020B0604020202020204" pitchFamily="34" charset="0"/>
              </a:rPr>
              <a:t>Denuncia</a:t>
            </a:r>
            <a:endParaRPr lang="en-US" sz="2800" b="1" dirty="0">
              <a:solidFill>
                <a:srgbClr val="02457C"/>
              </a:solidFill>
              <a:latin typeface="Arial Nova" panose="020B0504020202020204" pitchFamily="34" charset="0"/>
              <a:cs typeface="Arial" panose="020B0604020202020204" pitchFamily="34" charset="0"/>
            </a:endParaRPr>
          </a:p>
        </p:txBody>
      </p:sp>
      <p:pic>
        <p:nvPicPr>
          <p:cNvPr id="29" name="Picture 28">
            <a:extLst>
              <a:ext uri="{FF2B5EF4-FFF2-40B4-BE49-F238E27FC236}">
                <a16:creationId xmlns:a16="http://schemas.microsoft.com/office/drawing/2014/main" id="{9FD6DBD0-CAE3-BE4F-BAEA-2CAE23B952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30969" y="144222"/>
            <a:ext cx="1313828" cy="1313828"/>
          </a:xfrm>
          <a:prstGeom prst="rect">
            <a:avLst/>
          </a:prstGeom>
        </p:spPr>
      </p:pic>
      <p:grpSp>
        <p:nvGrpSpPr>
          <p:cNvPr id="38" name="Group 37">
            <a:extLst>
              <a:ext uri="{FF2B5EF4-FFF2-40B4-BE49-F238E27FC236}">
                <a16:creationId xmlns:a16="http://schemas.microsoft.com/office/drawing/2014/main" id="{46255C0E-1198-EC4F-B7CD-4AD294E07862}"/>
              </a:ext>
            </a:extLst>
          </p:cNvPr>
          <p:cNvGrpSpPr/>
          <p:nvPr/>
        </p:nvGrpSpPr>
        <p:grpSpPr>
          <a:xfrm>
            <a:off x="10537371" y="5211897"/>
            <a:ext cx="1649679" cy="1649679"/>
            <a:chOff x="10953552" y="5671622"/>
            <a:chExt cx="1189954" cy="1189954"/>
          </a:xfrm>
        </p:grpSpPr>
        <p:sp>
          <p:nvSpPr>
            <p:cNvPr id="39" name="Right Triangle 38">
              <a:extLst>
                <a:ext uri="{FF2B5EF4-FFF2-40B4-BE49-F238E27FC236}">
                  <a16:creationId xmlns:a16="http://schemas.microsoft.com/office/drawing/2014/main" id="{0F7B3E4D-9963-4D4C-AAE4-E0B4C4BC59EA}"/>
                </a:ext>
              </a:extLst>
            </p:cNvPr>
            <p:cNvSpPr/>
            <p:nvPr/>
          </p:nvSpPr>
          <p:spPr>
            <a:xfrm rot="16200000">
              <a:off x="10953552" y="5671622"/>
              <a:ext cx="1189954" cy="1189954"/>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pic>
          <p:nvPicPr>
            <p:cNvPr id="40" name="Picture 39">
              <a:extLst>
                <a:ext uri="{FF2B5EF4-FFF2-40B4-BE49-F238E27FC236}">
                  <a16:creationId xmlns:a16="http://schemas.microsoft.com/office/drawing/2014/main" id="{57098C1D-8220-104D-893F-C462F43F88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80307" y="6229095"/>
              <a:ext cx="479943" cy="479943"/>
            </a:xfrm>
            <a:prstGeom prst="rect">
              <a:avLst/>
            </a:prstGeom>
          </p:spPr>
        </p:pic>
      </p:grpSp>
      <p:grpSp>
        <p:nvGrpSpPr>
          <p:cNvPr id="52" name="Group 12">
            <a:extLst>
              <a:ext uri="{FF2B5EF4-FFF2-40B4-BE49-F238E27FC236}">
                <a16:creationId xmlns:a16="http://schemas.microsoft.com/office/drawing/2014/main" id="{62BD32DC-FCFA-4824-B9B0-A5169B20247E}"/>
              </a:ext>
            </a:extLst>
          </p:cNvPr>
          <p:cNvGrpSpPr/>
          <p:nvPr/>
        </p:nvGrpSpPr>
        <p:grpSpPr>
          <a:xfrm>
            <a:off x="4450266" y="4307814"/>
            <a:ext cx="2174975" cy="2139394"/>
            <a:chOff x="9675359" y="4339772"/>
            <a:chExt cx="5036457" cy="5036457"/>
          </a:xfrm>
        </p:grpSpPr>
        <p:sp>
          <p:nvSpPr>
            <p:cNvPr id="53" name="Oval 11">
              <a:extLst>
                <a:ext uri="{FF2B5EF4-FFF2-40B4-BE49-F238E27FC236}">
                  <a16:creationId xmlns:a16="http://schemas.microsoft.com/office/drawing/2014/main" id="{20A0B1CE-B7AF-4527-B614-317607887A94}"/>
                </a:ext>
              </a:extLst>
            </p:cNvPr>
            <p:cNvSpPr/>
            <p:nvPr/>
          </p:nvSpPr>
          <p:spPr>
            <a:xfrm>
              <a:off x="9675359" y="4339772"/>
              <a:ext cx="5036457" cy="5036457"/>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4" name="Isosceles Triangle 9">
              <a:extLst>
                <a:ext uri="{FF2B5EF4-FFF2-40B4-BE49-F238E27FC236}">
                  <a16:creationId xmlns:a16="http://schemas.microsoft.com/office/drawing/2014/main" id="{21423CBA-5DB9-4350-9D56-FA52DF080A41}"/>
                </a:ext>
              </a:extLst>
            </p:cNvPr>
            <p:cNvSpPr/>
            <p:nvPr/>
          </p:nvSpPr>
          <p:spPr>
            <a:xfrm rot="5400000">
              <a:off x="13198954" y="5759606"/>
              <a:ext cx="228600" cy="219678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grpSp>
        <p:nvGrpSpPr>
          <p:cNvPr id="55" name="Group 10">
            <a:extLst>
              <a:ext uri="{FF2B5EF4-FFF2-40B4-BE49-F238E27FC236}">
                <a16:creationId xmlns:a16="http://schemas.microsoft.com/office/drawing/2014/main" id="{703BA32C-65F9-40B9-8640-A2ECD3D1C2EF}"/>
              </a:ext>
            </a:extLst>
          </p:cNvPr>
          <p:cNvGrpSpPr/>
          <p:nvPr/>
        </p:nvGrpSpPr>
        <p:grpSpPr>
          <a:xfrm>
            <a:off x="4450266" y="4307814"/>
            <a:ext cx="2174975" cy="2139394"/>
            <a:chOff x="9675359" y="4339772"/>
            <a:chExt cx="5036457" cy="5036457"/>
          </a:xfrm>
        </p:grpSpPr>
        <p:sp>
          <p:nvSpPr>
            <p:cNvPr id="56" name="Oval 6">
              <a:extLst>
                <a:ext uri="{FF2B5EF4-FFF2-40B4-BE49-F238E27FC236}">
                  <a16:creationId xmlns:a16="http://schemas.microsoft.com/office/drawing/2014/main" id="{02696A2B-D69F-45FD-B59A-02230ABC8577}"/>
                </a:ext>
              </a:extLst>
            </p:cNvPr>
            <p:cNvSpPr/>
            <p:nvPr/>
          </p:nvSpPr>
          <p:spPr>
            <a:xfrm>
              <a:off x="9675359" y="4339772"/>
              <a:ext cx="5036457" cy="5036457"/>
            </a:xfrm>
            <a:prstGeom prst="ellipse">
              <a:avLst/>
            </a:prstGeom>
            <a:noFill/>
            <a:ln w="111125">
              <a:solidFill>
                <a:schemeClr val="bg1">
                  <a:alpha val="1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7" name="Isosceles Triangle 8">
              <a:extLst>
                <a:ext uri="{FF2B5EF4-FFF2-40B4-BE49-F238E27FC236}">
                  <a16:creationId xmlns:a16="http://schemas.microsoft.com/office/drawing/2014/main" id="{8E9EDD0F-3B6F-4C04-8C4A-80E7329D70B2}"/>
                </a:ext>
              </a:extLst>
            </p:cNvPr>
            <p:cNvSpPr/>
            <p:nvPr/>
          </p:nvSpPr>
          <p:spPr>
            <a:xfrm>
              <a:off x="12079287" y="5402432"/>
              <a:ext cx="228600" cy="129046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pic>
        <p:nvPicPr>
          <p:cNvPr id="71" name="Imagen 70" descr="Imagen que contiene ventilador, dispositivo&#10;&#10;Descripción generada con confianza alta">
            <a:extLst>
              <a:ext uri="{FF2B5EF4-FFF2-40B4-BE49-F238E27FC236}">
                <a16:creationId xmlns:a16="http://schemas.microsoft.com/office/drawing/2014/main" id="{BE0F9B3F-C6CE-48A7-BFEA-E719E1674BF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04489" y="2743812"/>
            <a:ext cx="320722" cy="270475"/>
          </a:xfrm>
          <a:prstGeom prst="rect">
            <a:avLst/>
          </a:prstGeom>
        </p:spPr>
      </p:pic>
      <p:pic>
        <p:nvPicPr>
          <p:cNvPr id="72" name="Imagen 71" descr="Imagen que contiene ventilador, dispositivo&#10;&#10;Descripción generada con confianza alta">
            <a:extLst>
              <a:ext uri="{FF2B5EF4-FFF2-40B4-BE49-F238E27FC236}">
                <a16:creationId xmlns:a16="http://schemas.microsoft.com/office/drawing/2014/main" id="{471B5110-F504-4CB5-9DF6-A8919D7D669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44010" y="4382902"/>
            <a:ext cx="320722" cy="270475"/>
          </a:xfrm>
          <a:prstGeom prst="rect">
            <a:avLst/>
          </a:prstGeom>
        </p:spPr>
      </p:pic>
      <p:pic>
        <p:nvPicPr>
          <p:cNvPr id="74" name="Imagen 73" descr="Imagen que contiene ventilador, dispositivo&#10;&#10;Descripción generada con confianza alta">
            <a:extLst>
              <a:ext uri="{FF2B5EF4-FFF2-40B4-BE49-F238E27FC236}">
                <a16:creationId xmlns:a16="http://schemas.microsoft.com/office/drawing/2014/main" id="{424E15C9-2522-4628-B376-1BE2210FDEC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00843" y="2021325"/>
            <a:ext cx="320722" cy="260130"/>
          </a:xfrm>
          <a:prstGeom prst="rect">
            <a:avLst/>
          </a:prstGeom>
        </p:spPr>
      </p:pic>
      <p:pic>
        <p:nvPicPr>
          <p:cNvPr id="75" name="Imagen 74" descr="Imagen que contiene ventilador, dispositivo&#10;&#10;Descripción generada con confianza alta">
            <a:extLst>
              <a:ext uri="{FF2B5EF4-FFF2-40B4-BE49-F238E27FC236}">
                <a16:creationId xmlns:a16="http://schemas.microsoft.com/office/drawing/2014/main" id="{10D6B8F9-1398-44BE-AE83-D65AAE3E62C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61359" y="2746406"/>
            <a:ext cx="337985" cy="267881"/>
          </a:xfrm>
          <a:prstGeom prst="rect">
            <a:avLst/>
          </a:prstGeom>
        </p:spPr>
      </p:pic>
      <p:sp>
        <p:nvSpPr>
          <p:cNvPr id="35" name="TextBox 26">
            <a:extLst>
              <a:ext uri="{FF2B5EF4-FFF2-40B4-BE49-F238E27FC236}">
                <a16:creationId xmlns:a16="http://schemas.microsoft.com/office/drawing/2014/main" id="{223E6F9C-114D-461F-BF7C-B39E7B1479A8}"/>
              </a:ext>
            </a:extLst>
          </p:cNvPr>
          <p:cNvSpPr txBox="1"/>
          <p:nvPr/>
        </p:nvSpPr>
        <p:spPr>
          <a:xfrm>
            <a:off x="108214" y="2834462"/>
            <a:ext cx="10398388" cy="1631216"/>
          </a:xfrm>
          <a:prstGeom prst="rect">
            <a:avLst/>
          </a:prstGeom>
          <a:noFill/>
        </p:spPr>
        <p:txBody>
          <a:bodyPr wrap="square" rtlCol="0" anchor="ctr">
            <a:spAutoFit/>
          </a:bodyPr>
          <a:lstStyle/>
          <a:p>
            <a:pPr algn="just"/>
            <a:r>
              <a:rPr lang="es-MX" sz="2000" dirty="0">
                <a:solidFill>
                  <a:schemeClr val="bg2">
                    <a:lumMod val="25000"/>
                  </a:schemeClr>
                </a:solidFill>
                <a:latin typeface="Arial Nova" panose="020B0504020202020204" pitchFamily="34" charset="0"/>
              </a:rPr>
              <a:t>Incorporar en su ordenamiento jurídico interno medidas apropiadas para proporcionar protección contra todo trato injustificado a las personas que denuncien ante las autoridades competentes, de buena fe y con motivos razonables, tipificados con arreglo a la presente Convención, cualquier hecho relacionado con delitos de corrupción. </a:t>
            </a:r>
          </a:p>
          <a:p>
            <a:pPr algn="just"/>
            <a:endParaRPr lang="en-US" sz="2000" dirty="0">
              <a:solidFill>
                <a:schemeClr val="bg2">
                  <a:lumMod val="25000"/>
                </a:schemeClr>
              </a:solidFill>
              <a:latin typeface="Arial Nova" panose="020B0504020202020204" pitchFamily="34" charset="0"/>
            </a:endParaRPr>
          </a:p>
        </p:txBody>
      </p:sp>
      <p:cxnSp>
        <p:nvCxnSpPr>
          <p:cNvPr id="22" name="Straight Connector 21">
            <a:extLst>
              <a:ext uri="{FF2B5EF4-FFF2-40B4-BE49-F238E27FC236}">
                <a16:creationId xmlns:a16="http://schemas.microsoft.com/office/drawing/2014/main" id="{B1C96BCF-3D7A-4783-989A-827AF2CD5D73}"/>
              </a:ext>
            </a:extLst>
          </p:cNvPr>
          <p:cNvCxnSpPr>
            <a:cxnSpLocks/>
          </p:cNvCxnSpPr>
          <p:nvPr/>
        </p:nvCxnSpPr>
        <p:spPr>
          <a:xfrm>
            <a:off x="77445" y="1461280"/>
            <a:ext cx="10459926" cy="0"/>
          </a:xfrm>
          <a:prstGeom prst="line">
            <a:avLst/>
          </a:prstGeom>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BF9D0398-ACFB-4DB4-928A-7D2E1A91338C}"/>
              </a:ext>
            </a:extLst>
          </p:cNvPr>
          <p:cNvPicPr>
            <a:picLocks noChangeAspect="1"/>
          </p:cNvPicPr>
          <p:nvPr/>
        </p:nvPicPr>
        <p:blipFill>
          <a:blip r:embed="rId5"/>
          <a:stretch>
            <a:fillRect/>
          </a:stretch>
        </p:blipFill>
        <p:spPr>
          <a:xfrm>
            <a:off x="8253992" y="4757960"/>
            <a:ext cx="1433384" cy="1336205"/>
          </a:xfrm>
          <a:prstGeom prst="rect">
            <a:avLst/>
          </a:prstGeom>
        </p:spPr>
      </p:pic>
      <p:sp>
        <p:nvSpPr>
          <p:cNvPr id="2" name="Rectangle 1">
            <a:extLst>
              <a:ext uri="{FF2B5EF4-FFF2-40B4-BE49-F238E27FC236}">
                <a16:creationId xmlns:a16="http://schemas.microsoft.com/office/drawing/2014/main" id="{FAFBA2A3-84FC-40AC-9F94-1C4C98A2B615}"/>
              </a:ext>
            </a:extLst>
          </p:cNvPr>
          <p:cNvSpPr/>
          <p:nvPr/>
        </p:nvSpPr>
        <p:spPr>
          <a:xfrm>
            <a:off x="151586" y="1935209"/>
            <a:ext cx="5542799" cy="707886"/>
          </a:xfrm>
          <a:prstGeom prst="rect">
            <a:avLst/>
          </a:prstGeom>
        </p:spPr>
        <p:txBody>
          <a:bodyPr wrap="none">
            <a:spAutoFit/>
          </a:bodyPr>
          <a:lstStyle/>
          <a:p>
            <a:r>
              <a:rPr lang="es-MX" sz="2000" b="1" dirty="0">
                <a:solidFill>
                  <a:srgbClr val="002E6D"/>
                </a:solidFill>
                <a:latin typeface="Arial Nova" panose="020B0504020202020204" pitchFamily="34" charset="0"/>
              </a:rPr>
              <a:t>UNCAC</a:t>
            </a:r>
          </a:p>
          <a:p>
            <a:r>
              <a:rPr lang="es-MX" sz="2000" b="1" dirty="0">
                <a:solidFill>
                  <a:srgbClr val="002E6D"/>
                </a:solidFill>
                <a:latin typeface="Arial Nova" panose="020B0504020202020204" pitchFamily="34" charset="0"/>
              </a:rPr>
              <a:t>Artículo 33 Protección de los </a:t>
            </a:r>
            <a:r>
              <a:rPr lang="es-MX" sz="2000" b="1" dirty="0" err="1">
                <a:solidFill>
                  <a:srgbClr val="002E6D"/>
                </a:solidFill>
                <a:latin typeface="Arial Nova" panose="020B0504020202020204" pitchFamily="34" charset="0"/>
              </a:rPr>
              <a:t>Deununciantes</a:t>
            </a:r>
            <a:endParaRPr lang="es-MX" sz="2000" b="1" dirty="0">
              <a:solidFill>
                <a:srgbClr val="002E6D"/>
              </a:solidFill>
              <a:latin typeface="Arial Nova" panose="020B0504020202020204" pitchFamily="34" charset="0"/>
            </a:endParaRPr>
          </a:p>
        </p:txBody>
      </p:sp>
    </p:spTree>
    <p:extLst>
      <p:ext uri="{BB962C8B-B14F-4D97-AF65-F5344CB8AC3E}">
        <p14:creationId xmlns:p14="http://schemas.microsoft.com/office/powerpoint/2010/main" val="2905880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uadroTexto 10">
            <a:extLst>
              <a:ext uri="{FF2B5EF4-FFF2-40B4-BE49-F238E27FC236}">
                <a16:creationId xmlns:a16="http://schemas.microsoft.com/office/drawing/2014/main" id="{EB5030D0-88C4-452A-8C05-79F1ABD676EE}"/>
              </a:ext>
            </a:extLst>
          </p:cNvPr>
          <p:cNvSpPr txBox="1"/>
          <p:nvPr/>
        </p:nvSpPr>
        <p:spPr>
          <a:xfrm>
            <a:off x="272674" y="461263"/>
            <a:ext cx="3810409" cy="523220"/>
          </a:xfrm>
          <a:prstGeom prst="rect">
            <a:avLst/>
          </a:prstGeom>
          <a:noFill/>
        </p:spPr>
        <p:txBody>
          <a:bodyPr wrap="square" rtlCol="0" anchor="ctr">
            <a:spAutoFit/>
          </a:bodyPr>
          <a:lstStyle/>
          <a:p>
            <a:pPr algn="ctr"/>
            <a:r>
              <a:rPr lang="es-MX" sz="2800" b="1">
                <a:solidFill>
                  <a:schemeClr val="bg1"/>
                </a:solidFill>
                <a:latin typeface="Franklin Gothic Book" panose="020B0503020102020204" pitchFamily="34" charset="0"/>
              </a:rPr>
              <a:t>Análisis e investigación</a:t>
            </a:r>
          </a:p>
        </p:txBody>
      </p:sp>
      <p:sp>
        <p:nvSpPr>
          <p:cNvPr id="17" name="Rectangle 16">
            <a:extLst>
              <a:ext uri="{FF2B5EF4-FFF2-40B4-BE49-F238E27FC236}">
                <a16:creationId xmlns:a16="http://schemas.microsoft.com/office/drawing/2014/main" id="{54769E16-8C1A-D84F-9561-2A433392F26D}"/>
              </a:ext>
            </a:extLst>
          </p:cNvPr>
          <p:cNvSpPr/>
          <p:nvPr/>
        </p:nvSpPr>
        <p:spPr>
          <a:xfrm>
            <a:off x="10738134" y="1554937"/>
            <a:ext cx="1321594" cy="5139780"/>
          </a:xfrm>
          <a:prstGeom prst="rect">
            <a:avLst/>
          </a:prstGeom>
          <a:solidFill>
            <a:srgbClr val="009AD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3" name="Title 1">
            <a:extLst>
              <a:ext uri="{FF2B5EF4-FFF2-40B4-BE49-F238E27FC236}">
                <a16:creationId xmlns:a16="http://schemas.microsoft.com/office/drawing/2014/main" id="{C5FDF3E1-A5F1-024F-9B95-94FD06DAC8F1}"/>
              </a:ext>
            </a:extLst>
          </p:cNvPr>
          <p:cNvSpPr txBox="1">
            <a:spLocks/>
          </p:cNvSpPr>
          <p:nvPr/>
        </p:nvSpPr>
        <p:spPr>
          <a:xfrm>
            <a:off x="147203" y="905813"/>
            <a:ext cx="4812568" cy="30717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err="1">
                <a:solidFill>
                  <a:srgbClr val="02457C"/>
                </a:solidFill>
                <a:latin typeface="Arial Nova" panose="020B0504020202020204" pitchFamily="34" charset="0"/>
                <a:cs typeface="Arial" panose="020B0604020202020204" pitchFamily="34" charset="0"/>
              </a:rPr>
              <a:t>Prevenir</a:t>
            </a:r>
            <a:r>
              <a:rPr lang="en-US" sz="2800" b="1" dirty="0">
                <a:solidFill>
                  <a:srgbClr val="02457C"/>
                </a:solidFill>
                <a:latin typeface="Arial Nova" panose="020B0504020202020204" pitchFamily="34" charset="0"/>
                <a:cs typeface="Arial" panose="020B0604020202020204" pitchFamily="34" charset="0"/>
              </a:rPr>
              <a:t> el </a:t>
            </a:r>
            <a:r>
              <a:rPr lang="en-US" sz="2800" b="1" dirty="0" err="1">
                <a:solidFill>
                  <a:srgbClr val="02457C"/>
                </a:solidFill>
                <a:latin typeface="Arial Nova" panose="020B0504020202020204" pitchFamily="34" charset="0"/>
                <a:cs typeface="Arial" panose="020B0604020202020204" pitchFamily="34" charset="0"/>
              </a:rPr>
              <a:t>Lavado</a:t>
            </a:r>
            <a:r>
              <a:rPr lang="en-US" sz="2800" b="1" dirty="0">
                <a:solidFill>
                  <a:srgbClr val="02457C"/>
                </a:solidFill>
                <a:latin typeface="Arial Nova" panose="020B0504020202020204" pitchFamily="34" charset="0"/>
                <a:cs typeface="Arial" panose="020B0604020202020204" pitchFamily="34" charset="0"/>
              </a:rPr>
              <a:t> </a:t>
            </a:r>
            <a:r>
              <a:rPr lang="en-US" sz="2800" b="1" dirty="0" err="1">
                <a:solidFill>
                  <a:srgbClr val="02457C"/>
                </a:solidFill>
                <a:latin typeface="Arial Nova" panose="020B0504020202020204" pitchFamily="34" charset="0"/>
                <a:cs typeface="Arial" panose="020B0604020202020204" pitchFamily="34" charset="0"/>
              </a:rPr>
              <a:t>Dinero</a:t>
            </a:r>
            <a:endParaRPr lang="en-US" sz="2800" b="1" dirty="0">
              <a:solidFill>
                <a:srgbClr val="02457C"/>
              </a:solidFill>
              <a:latin typeface="Arial Nova" panose="020B0504020202020204" pitchFamily="34" charset="0"/>
              <a:cs typeface="Arial" panose="020B0604020202020204" pitchFamily="34" charset="0"/>
            </a:endParaRPr>
          </a:p>
        </p:txBody>
      </p:sp>
      <p:pic>
        <p:nvPicPr>
          <p:cNvPr id="29" name="Picture 28">
            <a:extLst>
              <a:ext uri="{FF2B5EF4-FFF2-40B4-BE49-F238E27FC236}">
                <a16:creationId xmlns:a16="http://schemas.microsoft.com/office/drawing/2014/main" id="{9FD6DBD0-CAE3-BE4F-BAEA-2CAE23B952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30969" y="144222"/>
            <a:ext cx="1313828" cy="1313828"/>
          </a:xfrm>
          <a:prstGeom prst="rect">
            <a:avLst/>
          </a:prstGeom>
        </p:spPr>
      </p:pic>
      <p:grpSp>
        <p:nvGrpSpPr>
          <p:cNvPr id="38" name="Group 37">
            <a:extLst>
              <a:ext uri="{FF2B5EF4-FFF2-40B4-BE49-F238E27FC236}">
                <a16:creationId xmlns:a16="http://schemas.microsoft.com/office/drawing/2014/main" id="{46255C0E-1198-EC4F-B7CD-4AD294E07862}"/>
              </a:ext>
            </a:extLst>
          </p:cNvPr>
          <p:cNvGrpSpPr/>
          <p:nvPr/>
        </p:nvGrpSpPr>
        <p:grpSpPr>
          <a:xfrm>
            <a:off x="10537371" y="5211897"/>
            <a:ext cx="1649679" cy="1649679"/>
            <a:chOff x="10953552" y="5671622"/>
            <a:chExt cx="1189954" cy="1189954"/>
          </a:xfrm>
        </p:grpSpPr>
        <p:sp>
          <p:nvSpPr>
            <p:cNvPr id="39" name="Right Triangle 38">
              <a:extLst>
                <a:ext uri="{FF2B5EF4-FFF2-40B4-BE49-F238E27FC236}">
                  <a16:creationId xmlns:a16="http://schemas.microsoft.com/office/drawing/2014/main" id="{0F7B3E4D-9963-4D4C-AAE4-E0B4C4BC59EA}"/>
                </a:ext>
              </a:extLst>
            </p:cNvPr>
            <p:cNvSpPr/>
            <p:nvPr/>
          </p:nvSpPr>
          <p:spPr>
            <a:xfrm rot="16200000">
              <a:off x="10953552" y="5671622"/>
              <a:ext cx="1189954" cy="1189954"/>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pic>
          <p:nvPicPr>
            <p:cNvPr id="40" name="Picture 39">
              <a:extLst>
                <a:ext uri="{FF2B5EF4-FFF2-40B4-BE49-F238E27FC236}">
                  <a16:creationId xmlns:a16="http://schemas.microsoft.com/office/drawing/2014/main" id="{57098C1D-8220-104D-893F-C462F43F88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80307" y="6229095"/>
              <a:ext cx="479943" cy="479943"/>
            </a:xfrm>
            <a:prstGeom prst="rect">
              <a:avLst/>
            </a:prstGeom>
          </p:spPr>
        </p:pic>
      </p:grpSp>
      <p:grpSp>
        <p:nvGrpSpPr>
          <p:cNvPr id="52" name="Group 12">
            <a:extLst>
              <a:ext uri="{FF2B5EF4-FFF2-40B4-BE49-F238E27FC236}">
                <a16:creationId xmlns:a16="http://schemas.microsoft.com/office/drawing/2014/main" id="{62BD32DC-FCFA-4824-B9B0-A5169B20247E}"/>
              </a:ext>
            </a:extLst>
          </p:cNvPr>
          <p:cNvGrpSpPr/>
          <p:nvPr/>
        </p:nvGrpSpPr>
        <p:grpSpPr>
          <a:xfrm>
            <a:off x="4450266" y="4307814"/>
            <a:ext cx="2174975" cy="2139394"/>
            <a:chOff x="9675359" y="4339772"/>
            <a:chExt cx="5036457" cy="5036457"/>
          </a:xfrm>
        </p:grpSpPr>
        <p:sp>
          <p:nvSpPr>
            <p:cNvPr id="53" name="Oval 11">
              <a:extLst>
                <a:ext uri="{FF2B5EF4-FFF2-40B4-BE49-F238E27FC236}">
                  <a16:creationId xmlns:a16="http://schemas.microsoft.com/office/drawing/2014/main" id="{20A0B1CE-B7AF-4527-B614-317607887A94}"/>
                </a:ext>
              </a:extLst>
            </p:cNvPr>
            <p:cNvSpPr/>
            <p:nvPr/>
          </p:nvSpPr>
          <p:spPr>
            <a:xfrm>
              <a:off x="9675359" y="4339772"/>
              <a:ext cx="5036457" cy="5036457"/>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4" name="Isosceles Triangle 9">
              <a:extLst>
                <a:ext uri="{FF2B5EF4-FFF2-40B4-BE49-F238E27FC236}">
                  <a16:creationId xmlns:a16="http://schemas.microsoft.com/office/drawing/2014/main" id="{21423CBA-5DB9-4350-9D56-FA52DF080A41}"/>
                </a:ext>
              </a:extLst>
            </p:cNvPr>
            <p:cNvSpPr/>
            <p:nvPr/>
          </p:nvSpPr>
          <p:spPr>
            <a:xfrm rot="5400000">
              <a:off x="13198954" y="5759606"/>
              <a:ext cx="228600" cy="219678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grpSp>
        <p:nvGrpSpPr>
          <p:cNvPr id="55" name="Group 10">
            <a:extLst>
              <a:ext uri="{FF2B5EF4-FFF2-40B4-BE49-F238E27FC236}">
                <a16:creationId xmlns:a16="http://schemas.microsoft.com/office/drawing/2014/main" id="{703BA32C-65F9-40B9-8640-A2ECD3D1C2EF}"/>
              </a:ext>
            </a:extLst>
          </p:cNvPr>
          <p:cNvGrpSpPr/>
          <p:nvPr/>
        </p:nvGrpSpPr>
        <p:grpSpPr>
          <a:xfrm>
            <a:off x="4450266" y="4307814"/>
            <a:ext cx="2174975" cy="2139394"/>
            <a:chOff x="9675359" y="4339772"/>
            <a:chExt cx="5036457" cy="5036457"/>
          </a:xfrm>
        </p:grpSpPr>
        <p:sp>
          <p:nvSpPr>
            <p:cNvPr id="56" name="Oval 6">
              <a:extLst>
                <a:ext uri="{FF2B5EF4-FFF2-40B4-BE49-F238E27FC236}">
                  <a16:creationId xmlns:a16="http://schemas.microsoft.com/office/drawing/2014/main" id="{02696A2B-D69F-45FD-B59A-02230ABC8577}"/>
                </a:ext>
              </a:extLst>
            </p:cNvPr>
            <p:cNvSpPr/>
            <p:nvPr/>
          </p:nvSpPr>
          <p:spPr>
            <a:xfrm>
              <a:off x="9675359" y="4339772"/>
              <a:ext cx="5036457" cy="5036457"/>
            </a:xfrm>
            <a:prstGeom prst="ellipse">
              <a:avLst/>
            </a:prstGeom>
            <a:noFill/>
            <a:ln w="111125">
              <a:solidFill>
                <a:schemeClr val="bg1">
                  <a:alpha val="1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7" name="Isosceles Triangle 8">
              <a:extLst>
                <a:ext uri="{FF2B5EF4-FFF2-40B4-BE49-F238E27FC236}">
                  <a16:creationId xmlns:a16="http://schemas.microsoft.com/office/drawing/2014/main" id="{8E9EDD0F-3B6F-4C04-8C4A-80E7329D70B2}"/>
                </a:ext>
              </a:extLst>
            </p:cNvPr>
            <p:cNvSpPr/>
            <p:nvPr/>
          </p:nvSpPr>
          <p:spPr>
            <a:xfrm>
              <a:off x="12079287" y="5402432"/>
              <a:ext cx="228600" cy="129046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pic>
        <p:nvPicPr>
          <p:cNvPr id="71" name="Imagen 70" descr="Imagen que contiene ventilador, dispositivo&#10;&#10;Descripción generada con confianza alta">
            <a:extLst>
              <a:ext uri="{FF2B5EF4-FFF2-40B4-BE49-F238E27FC236}">
                <a16:creationId xmlns:a16="http://schemas.microsoft.com/office/drawing/2014/main" id="{BE0F9B3F-C6CE-48A7-BFEA-E719E1674BF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04489" y="2743812"/>
            <a:ext cx="320722" cy="270475"/>
          </a:xfrm>
          <a:prstGeom prst="rect">
            <a:avLst/>
          </a:prstGeom>
        </p:spPr>
      </p:pic>
      <p:pic>
        <p:nvPicPr>
          <p:cNvPr id="72" name="Imagen 71" descr="Imagen que contiene ventilador, dispositivo&#10;&#10;Descripción generada con confianza alta">
            <a:extLst>
              <a:ext uri="{FF2B5EF4-FFF2-40B4-BE49-F238E27FC236}">
                <a16:creationId xmlns:a16="http://schemas.microsoft.com/office/drawing/2014/main" id="{471B5110-F504-4CB5-9DF6-A8919D7D669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44010" y="4382902"/>
            <a:ext cx="320722" cy="270475"/>
          </a:xfrm>
          <a:prstGeom prst="rect">
            <a:avLst/>
          </a:prstGeom>
        </p:spPr>
      </p:pic>
      <p:pic>
        <p:nvPicPr>
          <p:cNvPr id="74" name="Imagen 73" descr="Imagen que contiene ventilador, dispositivo&#10;&#10;Descripción generada con confianza alta">
            <a:extLst>
              <a:ext uri="{FF2B5EF4-FFF2-40B4-BE49-F238E27FC236}">
                <a16:creationId xmlns:a16="http://schemas.microsoft.com/office/drawing/2014/main" id="{424E15C9-2522-4628-B376-1BE2210FDEC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00843" y="2021325"/>
            <a:ext cx="320722" cy="260130"/>
          </a:xfrm>
          <a:prstGeom prst="rect">
            <a:avLst/>
          </a:prstGeom>
        </p:spPr>
      </p:pic>
      <p:pic>
        <p:nvPicPr>
          <p:cNvPr id="75" name="Imagen 74" descr="Imagen que contiene ventilador, dispositivo&#10;&#10;Descripción generada con confianza alta">
            <a:extLst>
              <a:ext uri="{FF2B5EF4-FFF2-40B4-BE49-F238E27FC236}">
                <a16:creationId xmlns:a16="http://schemas.microsoft.com/office/drawing/2014/main" id="{10D6B8F9-1398-44BE-AE83-D65AAE3E62C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61359" y="2746406"/>
            <a:ext cx="337985" cy="267881"/>
          </a:xfrm>
          <a:prstGeom prst="rect">
            <a:avLst/>
          </a:prstGeom>
        </p:spPr>
      </p:pic>
      <p:sp>
        <p:nvSpPr>
          <p:cNvPr id="35" name="TextBox 26">
            <a:extLst>
              <a:ext uri="{FF2B5EF4-FFF2-40B4-BE49-F238E27FC236}">
                <a16:creationId xmlns:a16="http://schemas.microsoft.com/office/drawing/2014/main" id="{223E6F9C-114D-461F-BF7C-B39E7B1479A8}"/>
              </a:ext>
            </a:extLst>
          </p:cNvPr>
          <p:cNvSpPr txBox="1"/>
          <p:nvPr/>
        </p:nvSpPr>
        <p:spPr>
          <a:xfrm>
            <a:off x="289199" y="1632971"/>
            <a:ext cx="10398388" cy="3430170"/>
          </a:xfrm>
          <a:prstGeom prst="rect">
            <a:avLst/>
          </a:prstGeom>
          <a:noFill/>
        </p:spPr>
        <p:txBody>
          <a:bodyPr wrap="square" rtlCol="0" anchor="ctr">
            <a:spAutoFit/>
          </a:bodyPr>
          <a:lstStyle/>
          <a:p>
            <a:pPr>
              <a:lnSpc>
                <a:spcPct val="150000"/>
              </a:lnSpc>
            </a:pPr>
            <a:r>
              <a:rPr lang="en-US" sz="2000" b="1" dirty="0">
                <a:solidFill>
                  <a:srgbClr val="02457C"/>
                </a:solidFill>
                <a:latin typeface="Arial Nova" panose="020B0504020202020204" pitchFamily="34" charset="0"/>
                <a:ea typeface="Avenir Black" charset="0"/>
                <a:cs typeface="Arial" panose="020B0604020202020204" pitchFamily="34" charset="0"/>
              </a:rPr>
              <a:t>UNCAC</a:t>
            </a:r>
          </a:p>
          <a:p>
            <a:pPr>
              <a:lnSpc>
                <a:spcPct val="150000"/>
              </a:lnSpc>
            </a:pPr>
            <a:r>
              <a:rPr lang="en-US" sz="2000" b="1" dirty="0" err="1">
                <a:solidFill>
                  <a:srgbClr val="02457C"/>
                </a:solidFill>
                <a:latin typeface="Arial Nova" panose="020B0504020202020204" pitchFamily="34" charset="0"/>
                <a:ea typeface="Avenir Black" charset="0"/>
                <a:cs typeface="Arial" panose="020B0604020202020204" pitchFamily="34" charset="0"/>
              </a:rPr>
              <a:t>Artículo</a:t>
            </a:r>
            <a:r>
              <a:rPr lang="en-US" sz="2000" b="1" dirty="0">
                <a:solidFill>
                  <a:srgbClr val="02457C"/>
                </a:solidFill>
                <a:latin typeface="Arial Nova" panose="020B0504020202020204" pitchFamily="34" charset="0"/>
                <a:ea typeface="Avenir Black" charset="0"/>
                <a:cs typeface="Arial" panose="020B0604020202020204" pitchFamily="34" charset="0"/>
              </a:rPr>
              <a:t> 14 </a:t>
            </a:r>
            <a:r>
              <a:rPr lang="en-US" sz="2000" b="1" dirty="0" err="1">
                <a:solidFill>
                  <a:srgbClr val="02457C"/>
                </a:solidFill>
                <a:latin typeface="Arial Nova" panose="020B0504020202020204" pitchFamily="34" charset="0"/>
                <a:ea typeface="Avenir Black" charset="0"/>
                <a:cs typeface="Arial" panose="020B0604020202020204" pitchFamily="34" charset="0"/>
              </a:rPr>
              <a:t>Medidas</a:t>
            </a:r>
            <a:r>
              <a:rPr lang="en-US" sz="2000" b="1" dirty="0">
                <a:solidFill>
                  <a:srgbClr val="02457C"/>
                </a:solidFill>
                <a:latin typeface="Arial Nova" panose="020B0504020202020204" pitchFamily="34" charset="0"/>
                <a:ea typeface="Avenir Black" charset="0"/>
                <a:cs typeface="Arial" panose="020B0604020202020204" pitchFamily="34" charset="0"/>
              </a:rPr>
              <a:t> para </a:t>
            </a:r>
            <a:r>
              <a:rPr lang="en-US" sz="2000" b="1" dirty="0" err="1">
                <a:solidFill>
                  <a:srgbClr val="02457C"/>
                </a:solidFill>
                <a:latin typeface="Arial Nova" panose="020B0504020202020204" pitchFamily="34" charset="0"/>
                <a:ea typeface="Avenir Black" charset="0"/>
                <a:cs typeface="Arial" panose="020B0604020202020204" pitchFamily="34" charset="0"/>
              </a:rPr>
              <a:t>prevenir</a:t>
            </a:r>
            <a:r>
              <a:rPr lang="en-US" sz="2000" b="1" dirty="0">
                <a:solidFill>
                  <a:srgbClr val="02457C"/>
                </a:solidFill>
                <a:latin typeface="Arial Nova" panose="020B0504020202020204" pitchFamily="34" charset="0"/>
                <a:ea typeface="Avenir Black" charset="0"/>
                <a:cs typeface="Arial" panose="020B0604020202020204" pitchFamily="34" charset="0"/>
              </a:rPr>
              <a:t> el </a:t>
            </a:r>
            <a:r>
              <a:rPr lang="en-US" sz="2000" b="1" dirty="0" err="1">
                <a:solidFill>
                  <a:srgbClr val="02457C"/>
                </a:solidFill>
                <a:latin typeface="Arial Nova" panose="020B0504020202020204" pitchFamily="34" charset="0"/>
                <a:ea typeface="Avenir Black" charset="0"/>
                <a:cs typeface="Arial" panose="020B0604020202020204" pitchFamily="34" charset="0"/>
              </a:rPr>
              <a:t>Blanqueo</a:t>
            </a:r>
            <a:r>
              <a:rPr lang="en-US" sz="2000" b="1" dirty="0">
                <a:solidFill>
                  <a:srgbClr val="02457C"/>
                </a:solidFill>
                <a:latin typeface="Arial Nova" panose="020B0504020202020204" pitchFamily="34" charset="0"/>
                <a:ea typeface="Avenir Black" charset="0"/>
                <a:cs typeface="Arial" panose="020B0604020202020204" pitchFamily="34" charset="0"/>
              </a:rPr>
              <a:t> de </a:t>
            </a:r>
            <a:r>
              <a:rPr lang="en-US" sz="2000" b="1" dirty="0" err="1">
                <a:solidFill>
                  <a:srgbClr val="02457C"/>
                </a:solidFill>
                <a:latin typeface="Arial Nova" panose="020B0504020202020204" pitchFamily="34" charset="0"/>
                <a:ea typeface="Avenir Black" charset="0"/>
                <a:cs typeface="Arial" panose="020B0604020202020204" pitchFamily="34" charset="0"/>
              </a:rPr>
              <a:t>Dinero</a:t>
            </a:r>
            <a:endParaRPr lang="en-US" sz="2000" b="1" dirty="0">
              <a:solidFill>
                <a:srgbClr val="02457C"/>
              </a:solidFill>
              <a:latin typeface="Arial Nova" panose="020B0504020202020204" pitchFamily="34" charset="0"/>
              <a:ea typeface="Avenir Black" charset="0"/>
              <a:cs typeface="Arial" panose="020B0604020202020204" pitchFamily="34" charset="0"/>
            </a:endParaRPr>
          </a:p>
          <a:p>
            <a:pPr>
              <a:lnSpc>
                <a:spcPct val="150000"/>
              </a:lnSpc>
            </a:pPr>
            <a:endParaRPr lang="en-US" sz="2000" b="1" dirty="0">
              <a:solidFill>
                <a:srgbClr val="02457C"/>
              </a:solidFill>
              <a:latin typeface="Arial" panose="020B0604020202020204" pitchFamily="34" charset="0"/>
              <a:cs typeface="Arial" panose="020B0604020202020204" pitchFamily="34" charset="0"/>
            </a:endParaRPr>
          </a:p>
          <a:p>
            <a:r>
              <a:rPr lang="es-MX" sz="2000" dirty="0">
                <a:solidFill>
                  <a:schemeClr val="bg2">
                    <a:lumMod val="25000"/>
                  </a:schemeClr>
                </a:solidFill>
                <a:latin typeface="Arial Nova" panose="020B0504020202020204" pitchFamily="34" charset="0"/>
              </a:rPr>
              <a:t>Se deberán establecer medidas para prevenir y detectar el lavado de dinero. Denunciar las transacciones sospechosas.</a:t>
            </a:r>
          </a:p>
          <a:p>
            <a:pPr>
              <a:lnSpc>
                <a:spcPct val="150000"/>
              </a:lnSpc>
            </a:pPr>
            <a:endParaRPr lang="es-MX" sz="2000" dirty="0">
              <a:solidFill>
                <a:schemeClr val="bg2">
                  <a:lumMod val="25000"/>
                </a:schemeClr>
              </a:solidFill>
            </a:endParaRPr>
          </a:p>
          <a:p>
            <a:pPr>
              <a:lnSpc>
                <a:spcPct val="150000"/>
              </a:lnSpc>
            </a:pPr>
            <a:endParaRPr lang="es-MX" sz="2000" dirty="0">
              <a:solidFill>
                <a:schemeClr val="bg2">
                  <a:lumMod val="25000"/>
                </a:schemeClr>
              </a:solidFill>
            </a:endParaRPr>
          </a:p>
          <a:p>
            <a:pPr>
              <a:lnSpc>
                <a:spcPct val="150000"/>
              </a:lnSpc>
            </a:pPr>
            <a:endParaRPr lang="en-US" sz="2000" dirty="0">
              <a:solidFill>
                <a:schemeClr val="bg2">
                  <a:lumMod val="25000"/>
                </a:schemeClr>
              </a:solidFill>
            </a:endParaRPr>
          </a:p>
        </p:txBody>
      </p:sp>
      <p:cxnSp>
        <p:nvCxnSpPr>
          <p:cNvPr id="22" name="Straight Connector 21">
            <a:extLst>
              <a:ext uri="{FF2B5EF4-FFF2-40B4-BE49-F238E27FC236}">
                <a16:creationId xmlns:a16="http://schemas.microsoft.com/office/drawing/2014/main" id="{B1C96BCF-3D7A-4783-989A-827AF2CD5D73}"/>
              </a:ext>
            </a:extLst>
          </p:cNvPr>
          <p:cNvCxnSpPr>
            <a:cxnSpLocks/>
          </p:cNvCxnSpPr>
          <p:nvPr/>
        </p:nvCxnSpPr>
        <p:spPr>
          <a:xfrm>
            <a:off x="77445" y="1461280"/>
            <a:ext cx="10459926" cy="0"/>
          </a:xfrm>
          <a:prstGeom prst="line">
            <a:avLst/>
          </a:prstGeom>
        </p:spPr>
        <p:style>
          <a:lnRef idx="1">
            <a:schemeClr val="accent1"/>
          </a:lnRef>
          <a:fillRef idx="0">
            <a:schemeClr val="accent1"/>
          </a:fillRef>
          <a:effectRef idx="0">
            <a:schemeClr val="accent1"/>
          </a:effectRef>
          <a:fontRef idx="minor">
            <a:schemeClr val="tx1"/>
          </a:fontRef>
        </p:style>
      </p:cxnSp>
      <p:pic>
        <p:nvPicPr>
          <p:cNvPr id="4" name="Graphic 3" descr="Money">
            <a:extLst>
              <a:ext uri="{FF2B5EF4-FFF2-40B4-BE49-F238E27FC236}">
                <a16:creationId xmlns:a16="http://schemas.microsoft.com/office/drawing/2014/main" id="{A0C18774-83A8-4254-AE2F-1EB600275E3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364850" y="4048184"/>
            <a:ext cx="1495479" cy="1495479"/>
          </a:xfrm>
          <a:prstGeom prst="rect">
            <a:avLst/>
          </a:prstGeom>
        </p:spPr>
      </p:pic>
    </p:spTree>
    <p:extLst>
      <p:ext uri="{BB962C8B-B14F-4D97-AF65-F5344CB8AC3E}">
        <p14:creationId xmlns:p14="http://schemas.microsoft.com/office/powerpoint/2010/main" val="13087184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uadroTexto 10">
            <a:extLst>
              <a:ext uri="{FF2B5EF4-FFF2-40B4-BE49-F238E27FC236}">
                <a16:creationId xmlns:a16="http://schemas.microsoft.com/office/drawing/2014/main" id="{EB5030D0-88C4-452A-8C05-79F1ABD676EE}"/>
              </a:ext>
            </a:extLst>
          </p:cNvPr>
          <p:cNvSpPr txBox="1"/>
          <p:nvPr/>
        </p:nvSpPr>
        <p:spPr>
          <a:xfrm>
            <a:off x="272674" y="461263"/>
            <a:ext cx="3810409" cy="523220"/>
          </a:xfrm>
          <a:prstGeom prst="rect">
            <a:avLst/>
          </a:prstGeom>
          <a:noFill/>
        </p:spPr>
        <p:txBody>
          <a:bodyPr wrap="square" rtlCol="0" anchor="ctr">
            <a:spAutoFit/>
          </a:bodyPr>
          <a:lstStyle/>
          <a:p>
            <a:pPr algn="ctr"/>
            <a:r>
              <a:rPr lang="es-MX" sz="2800" b="1">
                <a:solidFill>
                  <a:schemeClr val="bg1"/>
                </a:solidFill>
                <a:latin typeface="Franklin Gothic Book" panose="020B0503020102020204" pitchFamily="34" charset="0"/>
              </a:rPr>
              <a:t>Análisis e investigación</a:t>
            </a:r>
          </a:p>
        </p:txBody>
      </p:sp>
      <p:sp>
        <p:nvSpPr>
          <p:cNvPr id="17" name="Rectangle 16">
            <a:extLst>
              <a:ext uri="{FF2B5EF4-FFF2-40B4-BE49-F238E27FC236}">
                <a16:creationId xmlns:a16="http://schemas.microsoft.com/office/drawing/2014/main" id="{54769E16-8C1A-D84F-9561-2A433392F26D}"/>
              </a:ext>
            </a:extLst>
          </p:cNvPr>
          <p:cNvSpPr/>
          <p:nvPr/>
        </p:nvSpPr>
        <p:spPr>
          <a:xfrm>
            <a:off x="10738134" y="1554937"/>
            <a:ext cx="1321594" cy="5139780"/>
          </a:xfrm>
          <a:prstGeom prst="rect">
            <a:avLst/>
          </a:prstGeom>
          <a:solidFill>
            <a:srgbClr val="009AD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3" name="Title 1">
            <a:extLst>
              <a:ext uri="{FF2B5EF4-FFF2-40B4-BE49-F238E27FC236}">
                <a16:creationId xmlns:a16="http://schemas.microsoft.com/office/drawing/2014/main" id="{C5FDF3E1-A5F1-024F-9B95-94FD06DAC8F1}"/>
              </a:ext>
            </a:extLst>
          </p:cNvPr>
          <p:cNvSpPr txBox="1">
            <a:spLocks/>
          </p:cNvSpPr>
          <p:nvPr/>
        </p:nvSpPr>
        <p:spPr>
          <a:xfrm>
            <a:off x="188174" y="878568"/>
            <a:ext cx="4812568" cy="30717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err="1">
                <a:solidFill>
                  <a:srgbClr val="02457C"/>
                </a:solidFill>
                <a:latin typeface="Arial Nova" panose="020B0504020202020204" pitchFamily="34" charset="0"/>
                <a:cs typeface="Arial" panose="020B0604020202020204" pitchFamily="34" charset="0"/>
              </a:rPr>
              <a:t>Sensibilización</a:t>
            </a:r>
            <a:endParaRPr lang="en-US" sz="2800" b="1" dirty="0">
              <a:solidFill>
                <a:srgbClr val="02457C"/>
              </a:solidFill>
              <a:latin typeface="Arial Nova" panose="020B0504020202020204" pitchFamily="34" charset="0"/>
              <a:cs typeface="Arial" panose="020B0604020202020204" pitchFamily="34" charset="0"/>
            </a:endParaRPr>
          </a:p>
        </p:txBody>
      </p:sp>
      <p:pic>
        <p:nvPicPr>
          <p:cNvPr id="29" name="Picture 28">
            <a:extLst>
              <a:ext uri="{FF2B5EF4-FFF2-40B4-BE49-F238E27FC236}">
                <a16:creationId xmlns:a16="http://schemas.microsoft.com/office/drawing/2014/main" id="{9FD6DBD0-CAE3-BE4F-BAEA-2CAE23B952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30969" y="144222"/>
            <a:ext cx="1313828" cy="1313828"/>
          </a:xfrm>
          <a:prstGeom prst="rect">
            <a:avLst/>
          </a:prstGeom>
        </p:spPr>
      </p:pic>
      <p:grpSp>
        <p:nvGrpSpPr>
          <p:cNvPr id="38" name="Group 37">
            <a:extLst>
              <a:ext uri="{FF2B5EF4-FFF2-40B4-BE49-F238E27FC236}">
                <a16:creationId xmlns:a16="http://schemas.microsoft.com/office/drawing/2014/main" id="{46255C0E-1198-EC4F-B7CD-4AD294E07862}"/>
              </a:ext>
            </a:extLst>
          </p:cNvPr>
          <p:cNvGrpSpPr/>
          <p:nvPr/>
        </p:nvGrpSpPr>
        <p:grpSpPr>
          <a:xfrm>
            <a:off x="10537371" y="5211897"/>
            <a:ext cx="1649679" cy="1649679"/>
            <a:chOff x="10953552" y="5671622"/>
            <a:chExt cx="1189954" cy="1189954"/>
          </a:xfrm>
        </p:grpSpPr>
        <p:sp>
          <p:nvSpPr>
            <p:cNvPr id="39" name="Right Triangle 38">
              <a:extLst>
                <a:ext uri="{FF2B5EF4-FFF2-40B4-BE49-F238E27FC236}">
                  <a16:creationId xmlns:a16="http://schemas.microsoft.com/office/drawing/2014/main" id="{0F7B3E4D-9963-4D4C-AAE4-E0B4C4BC59EA}"/>
                </a:ext>
              </a:extLst>
            </p:cNvPr>
            <p:cNvSpPr/>
            <p:nvPr/>
          </p:nvSpPr>
          <p:spPr>
            <a:xfrm rot="16200000">
              <a:off x="10953552" y="5671622"/>
              <a:ext cx="1189954" cy="1189954"/>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pic>
          <p:nvPicPr>
            <p:cNvPr id="40" name="Picture 39">
              <a:extLst>
                <a:ext uri="{FF2B5EF4-FFF2-40B4-BE49-F238E27FC236}">
                  <a16:creationId xmlns:a16="http://schemas.microsoft.com/office/drawing/2014/main" id="{57098C1D-8220-104D-893F-C462F43F88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80307" y="6229095"/>
              <a:ext cx="479943" cy="479943"/>
            </a:xfrm>
            <a:prstGeom prst="rect">
              <a:avLst/>
            </a:prstGeom>
          </p:spPr>
        </p:pic>
      </p:grpSp>
      <p:grpSp>
        <p:nvGrpSpPr>
          <p:cNvPr id="52" name="Group 12">
            <a:extLst>
              <a:ext uri="{FF2B5EF4-FFF2-40B4-BE49-F238E27FC236}">
                <a16:creationId xmlns:a16="http://schemas.microsoft.com/office/drawing/2014/main" id="{62BD32DC-FCFA-4824-B9B0-A5169B20247E}"/>
              </a:ext>
            </a:extLst>
          </p:cNvPr>
          <p:cNvGrpSpPr/>
          <p:nvPr/>
        </p:nvGrpSpPr>
        <p:grpSpPr>
          <a:xfrm>
            <a:off x="4450266" y="4307814"/>
            <a:ext cx="2174975" cy="2139394"/>
            <a:chOff x="9675359" y="4339772"/>
            <a:chExt cx="5036457" cy="5036457"/>
          </a:xfrm>
        </p:grpSpPr>
        <p:sp>
          <p:nvSpPr>
            <p:cNvPr id="53" name="Oval 11">
              <a:extLst>
                <a:ext uri="{FF2B5EF4-FFF2-40B4-BE49-F238E27FC236}">
                  <a16:creationId xmlns:a16="http://schemas.microsoft.com/office/drawing/2014/main" id="{20A0B1CE-B7AF-4527-B614-317607887A94}"/>
                </a:ext>
              </a:extLst>
            </p:cNvPr>
            <p:cNvSpPr/>
            <p:nvPr/>
          </p:nvSpPr>
          <p:spPr>
            <a:xfrm>
              <a:off x="9675359" y="4339772"/>
              <a:ext cx="5036457" cy="5036457"/>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4" name="Isosceles Triangle 9">
              <a:extLst>
                <a:ext uri="{FF2B5EF4-FFF2-40B4-BE49-F238E27FC236}">
                  <a16:creationId xmlns:a16="http://schemas.microsoft.com/office/drawing/2014/main" id="{21423CBA-5DB9-4350-9D56-FA52DF080A41}"/>
                </a:ext>
              </a:extLst>
            </p:cNvPr>
            <p:cNvSpPr/>
            <p:nvPr/>
          </p:nvSpPr>
          <p:spPr>
            <a:xfrm rot="5400000">
              <a:off x="13198954" y="5759606"/>
              <a:ext cx="228600" cy="219678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grpSp>
        <p:nvGrpSpPr>
          <p:cNvPr id="55" name="Group 10">
            <a:extLst>
              <a:ext uri="{FF2B5EF4-FFF2-40B4-BE49-F238E27FC236}">
                <a16:creationId xmlns:a16="http://schemas.microsoft.com/office/drawing/2014/main" id="{703BA32C-65F9-40B9-8640-A2ECD3D1C2EF}"/>
              </a:ext>
            </a:extLst>
          </p:cNvPr>
          <p:cNvGrpSpPr/>
          <p:nvPr/>
        </p:nvGrpSpPr>
        <p:grpSpPr>
          <a:xfrm>
            <a:off x="4450266" y="4307814"/>
            <a:ext cx="2174975" cy="2139394"/>
            <a:chOff x="9675359" y="4339772"/>
            <a:chExt cx="5036457" cy="5036457"/>
          </a:xfrm>
        </p:grpSpPr>
        <p:sp>
          <p:nvSpPr>
            <p:cNvPr id="56" name="Oval 6">
              <a:extLst>
                <a:ext uri="{FF2B5EF4-FFF2-40B4-BE49-F238E27FC236}">
                  <a16:creationId xmlns:a16="http://schemas.microsoft.com/office/drawing/2014/main" id="{02696A2B-D69F-45FD-B59A-02230ABC8577}"/>
                </a:ext>
              </a:extLst>
            </p:cNvPr>
            <p:cNvSpPr/>
            <p:nvPr/>
          </p:nvSpPr>
          <p:spPr>
            <a:xfrm>
              <a:off x="9675359" y="4339772"/>
              <a:ext cx="5036457" cy="5036457"/>
            </a:xfrm>
            <a:prstGeom prst="ellipse">
              <a:avLst/>
            </a:prstGeom>
            <a:noFill/>
            <a:ln w="111125">
              <a:solidFill>
                <a:schemeClr val="bg1">
                  <a:alpha val="1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7" name="Isosceles Triangle 8">
              <a:extLst>
                <a:ext uri="{FF2B5EF4-FFF2-40B4-BE49-F238E27FC236}">
                  <a16:creationId xmlns:a16="http://schemas.microsoft.com/office/drawing/2014/main" id="{8E9EDD0F-3B6F-4C04-8C4A-80E7329D70B2}"/>
                </a:ext>
              </a:extLst>
            </p:cNvPr>
            <p:cNvSpPr/>
            <p:nvPr/>
          </p:nvSpPr>
          <p:spPr>
            <a:xfrm>
              <a:off x="12079287" y="5402432"/>
              <a:ext cx="228600" cy="129046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pic>
        <p:nvPicPr>
          <p:cNvPr id="71" name="Imagen 70" descr="Imagen que contiene ventilador, dispositivo&#10;&#10;Descripción generada con confianza alta">
            <a:extLst>
              <a:ext uri="{FF2B5EF4-FFF2-40B4-BE49-F238E27FC236}">
                <a16:creationId xmlns:a16="http://schemas.microsoft.com/office/drawing/2014/main" id="{BE0F9B3F-C6CE-48A7-BFEA-E719E1674BF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04489" y="2743812"/>
            <a:ext cx="320722" cy="270475"/>
          </a:xfrm>
          <a:prstGeom prst="rect">
            <a:avLst/>
          </a:prstGeom>
        </p:spPr>
      </p:pic>
      <p:pic>
        <p:nvPicPr>
          <p:cNvPr id="72" name="Imagen 71" descr="Imagen que contiene ventilador, dispositivo&#10;&#10;Descripción generada con confianza alta">
            <a:extLst>
              <a:ext uri="{FF2B5EF4-FFF2-40B4-BE49-F238E27FC236}">
                <a16:creationId xmlns:a16="http://schemas.microsoft.com/office/drawing/2014/main" id="{471B5110-F504-4CB5-9DF6-A8919D7D669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44010" y="4382902"/>
            <a:ext cx="320722" cy="270475"/>
          </a:xfrm>
          <a:prstGeom prst="rect">
            <a:avLst/>
          </a:prstGeom>
        </p:spPr>
      </p:pic>
      <p:pic>
        <p:nvPicPr>
          <p:cNvPr id="74" name="Imagen 73" descr="Imagen que contiene ventilador, dispositivo&#10;&#10;Descripción generada con confianza alta">
            <a:extLst>
              <a:ext uri="{FF2B5EF4-FFF2-40B4-BE49-F238E27FC236}">
                <a16:creationId xmlns:a16="http://schemas.microsoft.com/office/drawing/2014/main" id="{424E15C9-2522-4628-B376-1BE2210FDEC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00843" y="2021325"/>
            <a:ext cx="320722" cy="260130"/>
          </a:xfrm>
          <a:prstGeom prst="rect">
            <a:avLst/>
          </a:prstGeom>
        </p:spPr>
      </p:pic>
      <p:pic>
        <p:nvPicPr>
          <p:cNvPr id="75" name="Imagen 74" descr="Imagen que contiene ventilador, dispositivo&#10;&#10;Descripción generada con confianza alta">
            <a:extLst>
              <a:ext uri="{FF2B5EF4-FFF2-40B4-BE49-F238E27FC236}">
                <a16:creationId xmlns:a16="http://schemas.microsoft.com/office/drawing/2014/main" id="{10D6B8F9-1398-44BE-AE83-D65AAE3E62C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61359" y="2746406"/>
            <a:ext cx="337985" cy="267881"/>
          </a:xfrm>
          <a:prstGeom prst="rect">
            <a:avLst/>
          </a:prstGeom>
        </p:spPr>
      </p:pic>
      <p:sp>
        <p:nvSpPr>
          <p:cNvPr id="35" name="TextBox 26">
            <a:extLst>
              <a:ext uri="{FF2B5EF4-FFF2-40B4-BE49-F238E27FC236}">
                <a16:creationId xmlns:a16="http://schemas.microsoft.com/office/drawing/2014/main" id="{223E6F9C-114D-461F-BF7C-B39E7B1479A8}"/>
              </a:ext>
            </a:extLst>
          </p:cNvPr>
          <p:cNvSpPr txBox="1"/>
          <p:nvPr/>
        </p:nvSpPr>
        <p:spPr>
          <a:xfrm>
            <a:off x="289199" y="1553969"/>
            <a:ext cx="10398388" cy="2814617"/>
          </a:xfrm>
          <a:prstGeom prst="rect">
            <a:avLst/>
          </a:prstGeom>
          <a:noFill/>
        </p:spPr>
        <p:txBody>
          <a:bodyPr wrap="square" rtlCol="0" anchor="ctr">
            <a:spAutoFit/>
          </a:bodyPr>
          <a:lstStyle/>
          <a:p>
            <a:pPr>
              <a:lnSpc>
                <a:spcPct val="150000"/>
              </a:lnSpc>
            </a:pPr>
            <a:r>
              <a:rPr lang="en-US" sz="2000" b="1" dirty="0">
                <a:solidFill>
                  <a:srgbClr val="02457C"/>
                </a:solidFill>
                <a:latin typeface="Arial Nova" panose="020B0504020202020204" pitchFamily="34" charset="0"/>
                <a:ea typeface="Avenir Black" charset="0"/>
                <a:cs typeface="Arial" panose="020B0604020202020204" pitchFamily="34" charset="0"/>
              </a:rPr>
              <a:t>UNCAC</a:t>
            </a:r>
          </a:p>
          <a:p>
            <a:pPr>
              <a:lnSpc>
                <a:spcPct val="150000"/>
              </a:lnSpc>
            </a:pPr>
            <a:r>
              <a:rPr lang="en-US" sz="2000" b="1" dirty="0" err="1">
                <a:solidFill>
                  <a:srgbClr val="02457C"/>
                </a:solidFill>
                <a:latin typeface="Arial Nova" panose="020B0504020202020204" pitchFamily="34" charset="0"/>
                <a:ea typeface="Avenir Black" charset="0"/>
                <a:cs typeface="Arial" panose="020B0604020202020204" pitchFamily="34" charset="0"/>
              </a:rPr>
              <a:t>Artículo</a:t>
            </a:r>
            <a:r>
              <a:rPr lang="en-US" sz="2000" b="1" dirty="0">
                <a:solidFill>
                  <a:srgbClr val="02457C"/>
                </a:solidFill>
                <a:latin typeface="Arial Nova" panose="020B0504020202020204" pitchFamily="34" charset="0"/>
                <a:ea typeface="Avenir Black" charset="0"/>
                <a:cs typeface="Arial" panose="020B0604020202020204" pitchFamily="34" charset="0"/>
              </a:rPr>
              <a:t> 13 </a:t>
            </a:r>
            <a:r>
              <a:rPr lang="en-US" sz="2000" b="1" dirty="0" err="1">
                <a:solidFill>
                  <a:srgbClr val="02457C"/>
                </a:solidFill>
                <a:latin typeface="Arial Nova" panose="020B0504020202020204" pitchFamily="34" charset="0"/>
                <a:ea typeface="Avenir Black" charset="0"/>
                <a:cs typeface="Arial" panose="020B0604020202020204" pitchFamily="34" charset="0"/>
              </a:rPr>
              <a:t>Participación</a:t>
            </a:r>
            <a:r>
              <a:rPr lang="en-US" sz="2000" b="1" dirty="0">
                <a:solidFill>
                  <a:srgbClr val="02457C"/>
                </a:solidFill>
                <a:latin typeface="Arial Nova" panose="020B0504020202020204" pitchFamily="34" charset="0"/>
                <a:ea typeface="Avenir Black" charset="0"/>
                <a:cs typeface="Arial" panose="020B0604020202020204" pitchFamily="34" charset="0"/>
              </a:rPr>
              <a:t> de la Sociedad</a:t>
            </a:r>
          </a:p>
          <a:p>
            <a:pPr>
              <a:lnSpc>
                <a:spcPct val="150000"/>
              </a:lnSpc>
            </a:pPr>
            <a:r>
              <a:rPr lang="en-US" sz="2000" dirty="0">
                <a:solidFill>
                  <a:schemeClr val="bg2">
                    <a:lumMod val="25000"/>
                  </a:schemeClr>
                </a:solidFill>
              </a:rPr>
              <a:t> </a:t>
            </a:r>
          </a:p>
          <a:p>
            <a:pPr>
              <a:lnSpc>
                <a:spcPct val="150000"/>
              </a:lnSpc>
            </a:pPr>
            <a:endParaRPr lang="es-MX" sz="2000" dirty="0">
              <a:solidFill>
                <a:schemeClr val="bg2">
                  <a:lumMod val="25000"/>
                </a:schemeClr>
              </a:solidFill>
            </a:endParaRPr>
          </a:p>
          <a:p>
            <a:pPr>
              <a:lnSpc>
                <a:spcPct val="150000"/>
              </a:lnSpc>
            </a:pPr>
            <a:endParaRPr lang="es-MX" sz="2000" dirty="0">
              <a:solidFill>
                <a:schemeClr val="bg2">
                  <a:lumMod val="25000"/>
                </a:schemeClr>
              </a:solidFill>
            </a:endParaRPr>
          </a:p>
          <a:p>
            <a:pPr>
              <a:lnSpc>
                <a:spcPct val="150000"/>
              </a:lnSpc>
            </a:pPr>
            <a:endParaRPr lang="en-US" sz="2000" dirty="0">
              <a:solidFill>
                <a:schemeClr val="bg2">
                  <a:lumMod val="25000"/>
                </a:schemeClr>
              </a:solidFill>
            </a:endParaRPr>
          </a:p>
        </p:txBody>
      </p:sp>
      <p:cxnSp>
        <p:nvCxnSpPr>
          <p:cNvPr id="22" name="Straight Connector 21">
            <a:extLst>
              <a:ext uri="{FF2B5EF4-FFF2-40B4-BE49-F238E27FC236}">
                <a16:creationId xmlns:a16="http://schemas.microsoft.com/office/drawing/2014/main" id="{B1C96BCF-3D7A-4783-989A-827AF2CD5D73}"/>
              </a:ext>
            </a:extLst>
          </p:cNvPr>
          <p:cNvCxnSpPr>
            <a:cxnSpLocks/>
          </p:cNvCxnSpPr>
          <p:nvPr/>
        </p:nvCxnSpPr>
        <p:spPr>
          <a:xfrm>
            <a:off x="77445" y="1461280"/>
            <a:ext cx="10459926" cy="0"/>
          </a:xfrm>
          <a:prstGeom prst="line">
            <a:avLst/>
          </a:prstGeom>
        </p:spPr>
        <p:style>
          <a:lnRef idx="1">
            <a:schemeClr val="accent1"/>
          </a:lnRef>
          <a:fillRef idx="0">
            <a:schemeClr val="accent1"/>
          </a:fillRef>
          <a:effectRef idx="0">
            <a:schemeClr val="accent1"/>
          </a:effectRef>
          <a:fontRef idx="minor">
            <a:schemeClr val="tx1"/>
          </a:fontRef>
        </p:style>
      </p:cxnSp>
      <p:sp>
        <p:nvSpPr>
          <p:cNvPr id="24" name="TextBox 26">
            <a:extLst>
              <a:ext uri="{FF2B5EF4-FFF2-40B4-BE49-F238E27FC236}">
                <a16:creationId xmlns:a16="http://schemas.microsoft.com/office/drawing/2014/main" id="{76F082F2-4D0E-4DED-885B-D412AE8B7965}"/>
              </a:ext>
            </a:extLst>
          </p:cNvPr>
          <p:cNvSpPr txBox="1"/>
          <p:nvPr/>
        </p:nvSpPr>
        <p:spPr>
          <a:xfrm>
            <a:off x="239365" y="2772443"/>
            <a:ext cx="10398388" cy="2862322"/>
          </a:xfrm>
          <a:prstGeom prst="rect">
            <a:avLst/>
          </a:prstGeom>
          <a:noFill/>
        </p:spPr>
        <p:txBody>
          <a:bodyPr wrap="square" rtlCol="0" anchor="ctr">
            <a:spAutoFit/>
          </a:bodyPr>
          <a:lstStyle/>
          <a:p>
            <a:pPr algn="just"/>
            <a:r>
              <a:rPr lang="en-US" sz="2000" dirty="0" err="1">
                <a:solidFill>
                  <a:schemeClr val="bg2">
                    <a:lumMod val="25000"/>
                  </a:schemeClr>
                </a:solidFill>
                <a:latin typeface="Arial Nova" panose="020B0504020202020204" pitchFamily="34" charset="0"/>
              </a:rPr>
              <a:t>Fomentar</a:t>
            </a:r>
            <a:r>
              <a:rPr lang="en-US" sz="2000" dirty="0">
                <a:solidFill>
                  <a:schemeClr val="bg2">
                    <a:lumMod val="25000"/>
                  </a:schemeClr>
                </a:solidFill>
                <a:latin typeface="Arial Nova" panose="020B0504020202020204" pitchFamily="34" charset="0"/>
              </a:rPr>
              <a:t> la </a:t>
            </a:r>
            <a:r>
              <a:rPr lang="en-US" sz="2000" dirty="0" err="1">
                <a:solidFill>
                  <a:schemeClr val="bg2">
                    <a:lumMod val="25000"/>
                  </a:schemeClr>
                </a:solidFill>
                <a:latin typeface="Arial Nova" panose="020B0504020202020204" pitchFamily="34" charset="0"/>
              </a:rPr>
              <a:t>sensibilización</a:t>
            </a:r>
            <a:r>
              <a:rPr lang="en-US" sz="2000" dirty="0">
                <a:solidFill>
                  <a:schemeClr val="bg2">
                    <a:lumMod val="25000"/>
                  </a:schemeClr>
                </a:solidFill>
                <a:latin typeface="Arial Nova" panose="020B0504020202020204" pitchFamily="34" charset="0"/>
              </a:rPr>
              <a:t> y la </a:t>
            </a:r>
            <a:r>
              <a:rPr lang="en-US" sz="2000" dirty="0" err="1">
                <a:solidFill>
                  <a:schemeClr val="bg2">
                    <a:lumMod val="25000"/>
                  </a:schemeClr>
                </a:solidFill>
                <a:latin typeface="Arial Nova" panose="020B0504020202020204" pitchFamily="34" charset="0"/>
              </a:rPr>
              <a:t>información</a:t>
            </a:r>
            <a:r>
              <a:rPr lang="en-US" sz="2000" dirty="0">
                <a:solidFill>
                  <a:schemeClr val="bg2">
                    <a:lumMod val="25000"/>
                  </a:schemeClr>
                </a:solidFill>
                <a:latin typeface="Arial Nova" panose="020B0504020202020204" pitchFamily="34" charset="0"/>
              </a:rPr>
              <a:t> </a:t>
            </a:r>
            <a:r>
              <a:rPr lang="en-US" sz="2000" dirty="0" err="1">
                <a:solidFill>
                  <a:schemeClr val="bg2">
                    <a:lumMod val="25000"/>
                  </a:schemeClr>
                </a:solidFill>
                <a:latin typeface="Arial Nova" panose="020B0504020202020204" pitchFamily="34" charset="0"/>
              </a:rPr>
              <a:t>pública</a:t>
            </a:r>
            <a:r>
              <a:rPr lang="en-US" sz="2000" dirty="0">
                <a:solidFill>
                  <a:schemeClr val="bg2">
                    <a:lumMod val="25000"/>
                  </a:schemeClr>
                </a:solidFill>
                <a:latin typeface="Arial Nova" panose="020B0504020202020204" pitchFamily="34" charset="0"/>
              </a:rPr>
              <a:t> para </a:t>
            </a:r>
            <a:r>
              <a:rPr lang="en-US" sz="2000" dirty="0" err="1">
                <a:solidFill>
                  <a:schemeClr val="bg2">
                    <a:lumMod val="25000"/>
                  </a:schemeClr>
                </a:solidFill>
                <a:latin typeface="Arial Nova" panose="020B0504020202020204" pitchFamily="34" charset="0"/>
              </a:rPr>
              <a:t>fomentar</a:t>
            </a:r>
            <a:r>
              <a:rPr lang="en-US" sz="2000" dirty="0">
                <a:solidFill>
                  <a:schemeClr val="bg2">
                    <a:lumMod val="25000"/>
                  </a:schemeClr>
                </a:solidFill>
                <a:latin typeface="Arial Nova" panose="020B0504020202020204" pitchFamily="34" charset="0"/>
              </a:rPr>
              <a:t> la </a:t>
            </a:r>
            <a:r>
              <a:rPr lang="en-US" sz="2000" dirty="0" err="1">
                <a:solidFill>
                  <a:schemeClr val="bg2">
                    <a:lumMod val="25000"/>
                  </a:schemeClr>
                </a:solidFill>
                <a:latin typeface="Arial Nova" panose="020B0504020202020204" pitchFamily="34" charset="0"/>
              </a:rPr>
              <a:t>intransigencia</a:t>
            </a:r>
            <a:r>
              <a:rPr lang="en-US" sz="2000" dirty="0">
                <a:solidFill>
                  <a:schemeClr val="bg2">
                    <a:lumMod val="25000"/>
                  </a:schemeClr>
                </a:solidFill>
                <a:latin typeface="Arial Nova" panose="020B0504020202020204" pitchFamily="34" charset="0"/>
              </a:rPr>
              <a:t> con la </a:t>
            </a:r>
            <a:r>
              <a:rPr lang="en-US" sz="2000" dirty="0" err="1">
                <a:solidFill>
                  <a:schemeClr val="bg2">
                    <a:lumMod val="25000"/>
                  </a:schemeClr>
                </a:solidFill>
                <a:latin typeface="Arial Nova" panose="020B0504020202020204" pitchFamily="34" charset="0"/>
              </a:rPr>
              <a:t>corrupción</a:t>
            </a:r>
            <a:r>
              <a:rPr lang="en-US" sz="2000" dirty="0">
                <a:solidFill>
                  <a:schemeClr val="bg2">
                    <a:lumMod val="25000"/>
                  </a:schemeClr>
                </a:solidFill>
                <a:latin typeface="Arial Nova" panose="020B0504020202020204" pitchFamily="34" charset="0"/>
              </a:rPr>
              <a:t>, </a:t>
            </a:r>
            <a:r>
              <a:rPr lang="en-US" sz="2000" dirty="0" err="1">
                <a:solidFill>
                  <a:schemeClr val="bg2">
                    <a:lumMod val="25000"/>
                  </a:schemeClr>
                </a:solidFill>
                <a:latin typeface="Arial Nova" panose="020B0504020202020204" pitchFamily="34" charset="0"/>
              </a:rPr>
              <a:t>así</a:t>
            </a:r>
            <a:r>
              <a:rPr lang="en-US" sz="2000" dirty="0">
                <a:solidFill>
                  <a:schemeClr val="bg2">
                    <a:lumMod val="25000"/>
                  </a:schemeClr>
                </a:solidFill>
                <a:latin typeface="Arial Nova" panose="020B0504020202020204" pitchFamily="34" charset="0"/>
              </a:rPr>
              <a:t> </a:t>
            </a:r>
            <a:r>
              <a:rPr lang="en-US" sz="2000" dirty="0" err="1">
                <a:solidFill>
                  <a:schemeClr val="bg2">
                    <a:lumMod val="25000"/>
                  </a:schemeClr>
                </a:solidFill>
                <a:latin typeface="Arial Nova" panose="020B0504020202020204" pitchFamily="34" charset="0"/>
              </a:rPr>
              <a:t>como</a:t>
            </a:r>
            <a:r>
              <a:rPr lang="en-US" sz="2000" dirty="0">
                <a:solidFill>
                  <a:schemeClr val="bg2">
                    <a:lumMod val="25000"/>
                  </a:schemeClr>
                </a:solidFill>
                <a:latin typeface="Arial Nova" panose="020B0504020202020204" pitchFamily="34" charset="0"/>
              </a:rPr>
              <a:t> </a:t>
            </a:r>
            <a:r>
              <a:rPr lang="en-US" sz="2000" dirty="0" err="1">
                <a:solidFill>
                  <a:schemeClr val="bg2">
                    <a:lumMod val="25000"/>
                  </a:schemeClr>
                </a:solidFill>
                <a:latin typeface="Arial Nova" panose="020B0504020202020204" pitchFamily="34" charset="0"/>
              </a:rPr>
              <a:t>garantizar</a:t>
            </a:r>
            <a:r>
              <a:rPr lang="en-US" sz="2000" dirty="0">
                <a:solidFill>
                  <a:schemeClr val="bg2">
                    <a:lumMod val="25000"/>
                  </a:schemeClr>
                </a:solidFill>
                <a:latin typeface="Arial Nova" panose="020B0504020202020204" pitchFamily="34" charset="0"/>
              </a:rPr>
              <a:t> que el </a:t>
            </a:r>
            <a:r>
              <a:rPr lang="en-US" sz="2000" dirty="0" err="1">
                <a:solidFill>
                  <a:schemeClr val="bg2">
                    <a:lumMod val="25000"/>
                  </a:schemeClr>
                </a:solidFill>
                <a:latin typeface="Arial Nova" panose="020B0504020202020204" pitchFamily="34" charset="0"/>
              </a:rPr>
              <a:t>público</a:t>
            </a:r>
            <a:r>
              <a:rPr lang="en-US" sz="2000" dirty="0">
                <a:solidFill>
                  <a:schemeClr val="bg2">
                    <a:lumMod val="25000"/>
                  </a:schemeClr>
                </a:solidFill>
                <a:latin typeface="Arial Nova" panose="020B0504020202020204" pitchFamily="34" charset="0"/>
              </a:rPr>
              <a:t> </a:t>
            </a:r>
            <a:r>
              <a:rPr lang="en-US" sz="2000" dirty="0" err="1">
                <a:solidFill>
                  <a:schemeClr val="bg2">
                    <a:lumMod val="25000"/>
                  </a:schemeClr>
                </a:solidFill>
                <a:latin typeface="Arial Nova" panose="020B0504020202020204" pitchFamily="34" charset="0"/>
              </a:rPr>
              <a:t>tenga</a:t>
            </a:r>
            <a:r>
              <a:rPr lang="en-US" sz="2000" dirty="0">
                <a:solidFill>
                  <a:schemeClr val="bg2">
                    <a:lumMod val="25000"/>
                  </a:schemeClr>
                </a:solidFill>
                <a:latin typeface="Arial Nova" panose="020B0504020202020204" pitchFamily="34" charset="0"/>
              </a:rPr>
              <a:t> </a:t>
            </a:r>
            <a:r>
              <a:rPr lang="en-US" sz="2000" dirty="0" err="1">
                <a:solidFill>
                  <a:schemeClr val="bg2">
                    <a:lumMod val="25000"/>
                  </a:schemeClr>
                </a:solidFill>
                <a:latin typeface="Arial Nova" panose="020B0504020202020204" pitchFamily="34" charset="0"/>
              </a:rPr>
              <a:t>conocimiento</a:t>
            </a:r>
            <a:r>
              <a:rPr lang="en-US" sz="2000" dirty="0">
                <a:solidFill>
                  <a:schemeClr val="bg2">
                    <a:lumMod val="25000"/>
                  </a:schemeClr>
                </a:solidFill>
                <a:latin typeface="Arial Nova" panose="020B0504020202020204" pitchFamily="34" charset="0"/>
              </a:rPr>
              <a:t> de los </a:t>
            </a:r>
            <a:r>
              <a:rPr lang="en-US" sz="2000" dirty="0" err="1">
                <a:solidFill>
                  <a:schemeClr val="bg2">
                    <a:lumMod val="25000"/>
                  </a:schemeClr>
                </a:solidFill>
                <a:latin typeface="Arial Nova" panose="020B0504020202020204" pitchFamily="34" charset="0"/>
              </a:rPr>
              <a:t>órganos</a:t>
            </a:r>
            <a:r>
              <a:rPr lang="en-US" sz="2000" dirty="0">
                <a:solidFill>
                  <a:schemeClr val="bg2">
                    <a:lumMod val="25000"/>
                  </a:schemeClr>
                </a:solidFill>
                <a:latin typeface="Arial Nova" panose="020B0504020202020204" pitchFamily="34" charset="0"/>
              </a:rPr>
              <a:t> </a:t>
            </a:r>
            <a:r>
              <a:rPr lang="en-US" sz="2000" dirty="0" err="1">
                <a:solidFill>
                  <a:schemeClr val="bg2">
                    <a:lumMod val="25000"/>
                  </a:schemeClr>
                </a:solidFill>
                <a:latin typeface="Arial Nova" panose="020B0504020202020204" pitchFamily="34" charset="0"/>
              </a:rPr>
              <a:t>pertinentes</a:t>
            </a:r>
            <a:r>
              <a:rPr lang="en-US" sz="2000" dirty="0">
                <a:solidFill>
                  <a:schemeClr val="bg2">
                    <a:lumMod val="25000"/>
                  </a:schemeClr>
                </a:solidFill>
                <a:latin typeface="Arial Nova" panose="020B0504020202020204" pitchFamily="34" charset="0"/>
              </a:rPr>
              <a:t> de </a:t>
            </a:r>
            <a:r>
              <a:rPr lang="en-US" sz="2000" dirty="0" err="1">
                <a:solidFill>
                  <a:schemeClr val="bg2">
                    <a:lumMod val="25000"/>
                  </a:schemeClr>
                </a:solidFill>
                <a:latin typeface="Arial Nova" panose="020B0504020202020204" pitchFamily="34" charset="0"/>
              </a:rPr>
              <a:t>lucha</a:t>
            </a:r>
            <a:r>
              <a:rPr lang="en-US" sz="2000" dirty="0">
                <a:solidFill>
                  <a:schemeClr val="bg2">
                    <a:lumMod val="25000"/>
                  </a:schemeClr>
                </a:solidFill>
                <a:latin typeface="Arial Nova" panose="020B0504020202020204" pitchFamily="34" charset="0"/>
              </a:rPr>
              <a:t> contra la </a:t>
            </a:r>
            <a:r>
              <a:rPr lang="en-US" sz="2000" dirty="0" err="1">
                <a:solidFill>
                  <a:schemeClr val="bg2">
                    <a:lumMod val="25000"/>
                  </a:schemeClr>
                </a:solidFill>
                <a:latin typeface="Arial Nova" panose="020B0504020202020204" pitchFamily="34" charset="0"/>
              </a:rPr>
              <a:t>corrupción</a:t>
            </a:r>
            <a:r>
              <a:rPr lang="en-US" sz="2000" dirty="0">
                <a:solidFill>
                  <a:schemeClr val="bg2">
                    <a:lumMod val="25000"/>
                  </a:schemeClr>
                </a:solidFill>
                <a:latin typeface="Arial Nova" panose="020B0504020202020204" pitchFamily="34" charset="0"/>
              </a:rPr>
              <a:t>.</a:t>
            </a:r>
          </a:p>
          <a:p>
            <a:pPr algn="just"/>
            <a:endParaRPr lang="en-US" sz="2000" dirty="0">
              <a:solidFill>
                <a:schemeClr val="bg2">
                  <a:lumMod val="25000"/>
                </a:schemeClr>
              </a:solidFill>
              <a:latin typeface="Arial Nova" panose="020B0504020202020204" pitchFamily="34" charset="0"/>
            </a:endParaRPr>
          </a:p>
          <a:p>
            <a:pPr algn="just"/>
            <a:endParaRPr lang="en-US" sz="2000" dirty="0">
              <a:solidFill>
                <a:schemeClr val="bg2">
                  <a:lumMod val="25000"/>
                </a:schemeClr>
              </a:solidFill>
              <a:latin typeface="Arial Nova" panose="020B0504020202020204" pitchFamily="34" charset="0"/>
            </a:endParaRPr>
          </a:p>
          <a:p>
            <a:pPr algn="just"/>
            <a:r>
              <a:rPr lang="en-US" sz="2000" dirty="0" err="1">
                <a:solidFill>
                  <a:schemeClr val="bg2">
                    <a:lumMod val="25000"/>
                  </a:schemeClr>
                </a:solidFill>
                <a:latin typeface="Arial Nova" panose="020B0504020202020204" pitchFamily="34" charset="0"/>
              </a:rPr>
              <a:t>Todo</a:t>
            </a:r>
            <a:r>
              <a:rPr lang="en-US" sz="2000" dirty="0">
                <a:solidFill>
                  <a:schemeClr val="bg2">
                    <a:lumMod val="25000"/>
                  </a:schemeClr>
                </a:solidFill>
                <a:latin typeface="Arial Nova" panose="020B0504020202020204" pitchFamily="34" charset="0"/>
              </a:rPr>
              <a:t> </a:t>
            </a:r>
            <a:r>
              <a:rPr lang="en-US" sz="2000" dirty="0" err="1">
                <a:solidFill>
                  <a:schemeClr val="bg2">
                    <a:lumMod val="25000"/>
                  </a:schemeClr>
                </a:solidFill>
                <a:latin typeface="Arial Nova" panose="020B0504020202020204" pitchFamily="34" charset="0"/>
              </a:rPr>
              <a:t>ello</a:t>
            </a:r>
            <a:r>
              <a:rPr lang="en-US" sz="2000" dirty="0">
                <a:solidFill>
                  <a:schemeClr val="bg2">
                    <a:lumMod val="25000"/>
                  </a:schemeClr>
                </a:solidFill>
                <a:latin typeface="Arial Nova" panose="020B0504020202020204" pitchFamily="34" charset="0"/>
              </a:rPr>
              <a:t> con el </a:t>
            </a:r>
            <a:r>
              <a:rPr lang="en-US" sz="2000" dirty="0" err="1">
                <a:solidFill>
                  <a:schemeClr val="bg2">
                    <a:lumMod val="25000"/>
                  </a:schemeClr>
                </a:solidFill>
                <a:latin typeface="Arial Nova" panose="020B0504020202020204" pitchFamily="34" charset="0"/>
              </a:rPr>
              <a:t>objetivo</a:t>
            </a:r>
            <a:r>
              <a:rPr lang="en-US" sz="2000" dirty="0">
                <a:solidFill>
                  <a:schemeClr val="bg2">
                    <a:lumMod val="25000"/>
                  </a:schemeClr>
                </a:solidFill>
                <a:latin typeface="Arial Nova" panose="020B0504020202020204" pitchFamily="34" charset="0"/>
              </a:rPr>
              <a:t> de </a:t>
            </a:r>
            <a:r>
              <a:rPr lang="en-US" sz="2000" dirty="0" err="1">
                <a:solidFill>
                  <a:schemeClr val="bg2">
                    <a:lumMod val="25000"/>
                  </a:schemeClr>
                </a:solidFill>
                <a:latin typeface="Arial Nova" panose="020B0504020202020204" pitchFamily="34" charset="0"/>
              </a:rPr>
              <a:t>garantizar</a:t>
            </a:r>
            <a:r>
              <a:rPr lang="en-US" sz="2000" dirty="0">
                <a:solidFill>
                  <a:schemeClr val="bg2">
                    <a:lumMod val="25000"/>
                  </a:schemeClr>
                </a:solidFill>
                <a:latin typeface="Arial Nova" panose="020B0504020202020204" pitchFamily="34" charset="0"/>
              </a:rPr>
              <a:t> el </a:t>
            </a:r>
            <a:r>
              <a:rPr lang="en-US" sz="2000" dirty="0" err="1">
                <a:solidFill>
                  <a:schemeClr val="bg2">
                    <a:lumMod val="25000"/>
                  </a:schemeClr>
                </a:solidFill>
                <a:latin typeface="Arial Nova" panose="020B0504020202020204" pitchFamily="34" charset="0"/>
              </a:rPr>
              <a:t>acceso</a:t>
            </a:r>
            <a:r>
              <a:rPr lang="en-US" sz="2000" dirty="0">
                <a:solidFill>
                  <a:schemeClr val="bg2">
                    <a:lumMod val="25000"/>
                  </a:schemeClr>
                </a:solidFill>
                <a:latin typeface="Arial Nova" panose="020B0504020202020204" pitchFamily="34" charset="0"/>
              </a:rPr>
              <a:t> </a:t>
            </a:r>
            <a:r>
              <a:rPr lang="en-US" sz="2000" dirty="0" err="1">
                <a:solidFill>
                  <a:schemeClr val="bg2">
                    <a:lumMod val="25000"/>
                  </a:schemeClr>
                </a:solidFill>
                <a:latin typeface="Arial Nova" panose="020B0504020202020204" pitchFamily="34" charset="0"/>
              </a:rPr>
              <a:t>eficaz</a:t>
            </a:r>
            <a:r>
              <a:rPr lang="en-US" sz="2000" dirty="0">
                <a:solidFill>
                  <a:schemeClr val="bg2">
                    <a:lumMod val="25000"/>
                  </a:schemeClr>
                </a:solidFill>
                <a:latin typeface="Arial Nova" panose="020B0504020202020204" pitchFamily="34" charset="0"/>
              </a:rPr>
              <a:t> del </a:t>
            </a:r>
            <a:r>
              <a:rPr lang="en-US" sz="2000" dirty="0" err="1">
                <a:solidFill>
                  <a:schemeClr val="bg2">
                    <a:lumMod val="25000"/>
                  </a:schemeClr>
                </a:solidFill>
                <a:latin typeface="Arial Nova" panose="020B0504020202020204" pitchFamily="34" charset="0"/>
              </a:rPr>
              <a:t>público</a:t>
            </a:r>
            <a:r>
              <a:rPr lang="en-US" sz="2000" dirty="0">
                <a:solidFill>
                  <a:schemeClr val="bg2">
                    <a:lumMod val="25000"/>
                  </a:schemeClr>
                </a:solidFill>
                <a:latin typeface="Arial Nova" panose="020B0504020202020204" pitchFamily="34" charset="0"/>
              </a:rPr>
              <a:t> a la </a:t>
            </a:r>
            <a:r>
              <a:rPr lang="en-US" sz="2000" dirty="0" err="1">
                <a:solidFill>
                  <a:schemeClr val="bg2">
                    <a:lumMod val="25000"/>
                  </a:schemeClr>
                </a:solidFill>
                <a:latin typeface="Arial Nova" panose="020B0504020202020204" pitchFamily="34" charset="0"/>
              </a:rPr>
              <a:t>información</a:t>
            </a:r>
            <a:r>
              <a:rPr lang="en-US" sz="2000" dirty="0">
                <a:solidFill>
                  <a:schemeClr val="bg2">
                    <a:lumMod val="25000"/>
                  </a:schemeClr>
                </a:solidFill>
                <a:latin typeface="Arial Nova" panose="020B0504020202020204" pitchFamily="34" charset="0"/>
              </a:rPr>
              <a:t> y </a:t>
            </a:r>
            <a:r>
              <a:rPr lang="en-US" sz="2000" dirty="0" err="1">
                <a:solidFill>
                  <a:schemeClr val="bg2">
                    <a:lumMod val="25000"/>
                  </a:schemeClr>
                </a:solidFill>
                <a:latin typeface="Arial Nova" panose="020B0504020202020204" pitchFamily="34" charset="0"/>
              </a:rPr>
              <a:t>promover</a:t>
            </a:r>
            <a:r>
              <a:rPr lang="en-US" sz="2000" dirty="0">
                <a:solidFill>
                  <a:schemeClr val="bg2">
                    <a:lumMod val="25000"/>
                  </a:schemeClr>
                </a:solidFill>
                <a:latin typeface="Arial Nova" panose="020B0504020202020204" pitchFamily="34" charset="0"/>
              </a:rPr>
              <a:t> una </a:t>
            </a:r>
            <a:r>
              <a:rPr lang="en-US" sz="2000" dirty="0" err="1">
                <a:solidFill>
                  <a:schemeClr val="bg2">
                    <a:lumMod val="25000"/>
                  </a:schemeClr>
                </a:solidFill>
                <a:latin typeface="Arial Nova" panose="020B0504020202020204" pitchFamily="34" charset="0"/>
              </a:rPr>
              <a:t>cultura</a:t>
            </a:r>
            <a:r>
              <a:rPr lang="en-US" sz="2000" dirty="0">
                <a:solidFill>
                  <a:schemeClr val="bg2">
                    <a:lumMod val="25000"/>
                  </a:schemeClr>
                </a:solidFill>
                <a:latin typeface="Arial Nova" panose="020B0504020202020204" pitchFamily="34" charset="0"/>
              </a:rPr>
              <a:t> de cero </a:t>
            </a:r>
            <a:r>
              <a:rPr lang="en-US" sz="2000" dirty="0" err="1">
                <a:solidFill>
                  <a:schemeClr val="bg2">
                    <a:lumMod val="25000"/>
                  </a:schemeClr>
                </a:solidFill>
                <a:latin typeface="Arial Nova" panose="020B0504020202020204" pitchFamily="34" charset="0"/>
              </a:rPr>
              <a:t>tolerancia</a:t>
            </a:r>
            <a:r>
              <a:rPr lang="en-US" sz="2000" dirty="0">
                <a:solidFill>
                  <a:schemeClr val="bg2">
                    <a:lumMod val="25000"/>
                  </a:schemeClr>
                </a:solidFill>
                <a:latin typeface="Arial Nova" panose="020B0504020202020204" pitchFamily="34" charset="0"/>
              </a:rPr>
              <a:t> a la </a:t>
            </a:r>
            <a:r>
              <a:rPr lang="en-US" sz="2000" dirty="0" err="1">
                <a:solidFill>
                  <a:schemeClr val="bg2">
                    <a:lumMod val="25000"/>
                  </a:schemeClr>
                </a:solidFill>
                <a:latin typeface="Arial Nova" panose="020B0504020202020204" pitchFamily="34" charset="0"/>
              </a:rPr>
              <a:t>corrupción</a:t>
            </a:r>
            <a:r>
              <a:rPr lang="en-US" sz="2000" dirty="0">
                <a:solidFill>
                  <a:schemeClr val="bg2">
                    <a:lumMod val="25000"/>
                  </a:schemeClr>
                </a:solidFill>
                <a:latin typeface="Arial Nova" panose="020B0504020202020204" pitchFamily="34" charset="0"/>
              </a:rPr>
              <a:t>.</a:t>
            </a:r>
          </a:p>
          <a:p>
            <a:pPr algn="just"/>
            <a:endParaRPr lang="en-US" sz="2000" dirty="0">
              <a:solidFill>
                <a:schemeClr val="bg2">
                  <a:lumMod val="25000"/>
                </a:schemeClr>
              </a:solidFill>
              <a:latin typeface="Arial Nova" panose="020B0504020202020204" pitchFamily="34" charset="0"/>
            </a:endParaRPr>
          </a:p>
          <a:p>
            <a:pPr algn="just"/>
            <a:endParaRPr lang="en-US" sz="2000" dirty="0">
              <a:solidFill>
                <a:schemeClr val="bg2">
                  <a:lumMod val="25000"/>
                </a:schemeClr>
              </a:solidFill>
              <a:latin typeface="Arial Nova" panose="020B0504020202020204" pitchFamily="34" charset="0"/>
            </a:endParaRPr>
          </a:p>
        </p:txBody>
      </p:sp>
      <p:pic>
        <p:nvPicPr>
          <p:cNvPr id="3" name="Graphic 2" descr="Connections">
            <a:extLst>
              <a:ext uri="{FF2B5EF4-FFF2-40B4-BE49-F238E27FC236}">
                <a16:creationId xmlns:a16="http://schemas.microsoft.com/office/drawing/2014/main" id="{FC4FF920-85A8-4CA5-A4EA-C213E729F38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316012" y="5377510"/>
            <a:ext cx="914400" cy="914400"/>
          </a:xfrm>
          <a:prstGeom prst="rect">
            <a:avLst/>
          </a:prstGeom>
        </p:spPr>
      </p:pic>
    </p:spTree>
    <p:extLst>
      <p:ext uri="{BB962C8B-B14F-4D97-AF65-F5344CB8AC3E}">
        <p14:creationId xmlns:p14="http://schemas.microsoft.com/office/powerpoint/2010/main" val="31013738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E7CF1940-9F78-4619-A5EE-D7D896429FFC}"/>
              </a:ext>
            </a:extLst>
          </p:cNvPr>
          <p:cNvPicPr>
            <a:picLocks noChangeAspect="1"/>
          </p:cNvPicPr>
          <p:nvPr/>
        </p:nvPicPr>
        <p:blipFill rotWithShape="1">
          <a:blip r:embed="rId3">
            <a:extLst>
              <a:ext uri="{28A0092B-C50C-407E-A947-70E740481C1C}">
                <a14:useLocalDpi xmlns:a14="http://schemas.microsoft.com/office/drawing/2010/main" val="0"/>
              </a:ext>
            </a:extLst>
          </a:blip>
          <a:srcRect t="9560" b="24790"/>
          <a:stretch/>
        </p:blipFill>
        <p:spPr>
          <a:xfrm>
            <a:off x="230190" y="1510327"/>
            <a:ext cx="10444940" cy="5139779"/>
          </a:xfrm>
          <a:prstGeom prst="rect">
            <a:avLst/>
          </a:prstGeom>
        </p:spPr>
      </p:pic>
      <p:sp>
        <p:nvSpPr>
          <p:cNvPr id="13" name="Rectangle 12">
            <a:extLst>
              <a:ext uri="{FF2B5EF4-FFF2-40B4-BE49-F238E27FC236}">
                <a16:creationId xmlns:a16="http://schemas.microsoft.com/office/drawing/2014/main" id="{CEE3D660-D1C5-5B4B-AF12-375317064EC2}"/>
              </a:ext>
            </a:extLst>
          </p:cNvPr>
          <p:cNvSpPr/>
          <p:nvPr/>
        </p:nvSpPr>
        <p:spPr>
          <a:xfrm>
            <a:off x="10738134" y="1554937"/>
            <a:ext cx="1321594" cy="5139780"/>
          </a:xfrm>
          <a:prstGeom prst="rect">
            <a:avLst/>
          </a:prstGeom>
          <a:solidFill>
            <a:srgbClr val="009AD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 name="TextBox 1">
            <a:extLst>
              <a:ext uri="{FF2B5EF4-FFF2-40B4-BE49-F238E27FC236}">
                <a16:creationId xmlns:a16="http://schemas.microsoft.com/office/drawing/2014/main" id="{BE837BDD-1C65-E54D-BBBB-D19AA903E6DA}"/>
              </a:ext>
            </a:extLst>
          </p:cNvPr>
          <p:cNvSpPr txBox="1"/>
          <p:nvPr/>
        </p:nvSpPr>
        <p:spPr>
          <a:xfrm>
            <a:off x="10982864" y="4407384"/>
            <a:ext cx="762000" cy="1569660"/>
          </a:xfrm>
          <a:prstGeom prst="rect">
            <a:avLst/>
          </a:prstGeom>
          <a:noFill/>
        </p:spPr>
        <p:txBody>
          <a:bodyPr wrap="square" rtlCol="0">
            <a:spAutoFit/>
          </a:bodyPr>
          <a:lstStyle/>
          <a:p>
            <a:r>
              <a:rPr lang="es-MX" sz="9600" dirty="0">
                <a:solidFill>
                  <a:srgbClr val="FFFFFF"/>
                </a:solidFill>
                <a:latin typeface="Arial" panose="020B0604020202020204" pitchFamily="34" charset="0"/>
                <a:cs typeface="Arial" panose="020B0604020202020204" pitchFamily="34" charset="0"/>
              </a:rPr>
              <a:t>5</a:t>
            </a:r>
            <a:endParaRPr lang="en-US" sz="9600" dirty="0"/>
          </a:p>
        </p:txBody>
      </p:sp>
      <p:pic>
        <p:nvPicPr>
          <p:cNvPr id="14" name="Picture 13">
            <a:extLst>
              <a:ext uri="{FF2B5EF4-FFF2-40B4-BE49-F238E27FC236}">
                <a16:creationId xmlns:a16="http://schemas.microsoft.com/office/drawing/2014/main" id="{9CBDDFEF-C8C0-3E4A-9F2A-0CFA5E18601D}"/>
              </a:ext>
            </a:extLst>
          </p:cNvPr>
          <p:cNvPicPr>
            <a:picLocks noChangeAspect="1"/>
          </p:cNvPicPr>
          <p:nvPr/>
        </p:nvPicPr>
        <p:blipFill>
          <a:blip r:embed="rId4"/>
          <a:stretch>
            <a:fillRect/>
          </a:stretch>
        </p:blipFill>
        <p:spPr>
          <a:xfrm>
            <a:off x="329195" y="462295"/>
            <a:ext cx="2732001" cy="734150"/>
          </a:xfrm>
          <a:prstGeom prst="rect">
            <a:avLst/>
          </a:prstGeom>
        </p:spPr>
      </p:pic>
      <p:pic>
        <p:nvPicPr>
          <p:cNvPr id="9" name="Picture 8">
            <a:extLst>
              <a:ext uri="{FF2B5EF4-FFF2-40B4-BE49-F238E27FC236}">
                <a16:creationId xmlns:a16="http://schemas.microsoft.com/office/drawing/2014/main" id="{E34CC5B4-C35C-F542-8BB4-9CAE8D91924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30969" y="144222"/>
            <a:ext cx="1313828" cy="1313828"/>
          </a:xfrm>
          <a:prstGeom prst="rect">
            <a:avLst/>
          </a:prstGeom>
        </p:spPr>
      </p:pic>
      <p:grpSp>
        <p:nvGrpSpPr>
          <p:cNvPr id="12" name="Group 11">
            <a:extLst>
              <a:ext uri="{FF2B5EF4-FFF2-40B4-BE49-F238E27FC236}">
                <a16:creationId xmlns:a16="http://schemas.microsoft.com/office/drawing/2014/main" id="{DDE2F6C0-D0FF-6548-A912-BF7675242572}"/>
              </a:ext>
            </a:extLst>
          </p:cNvPr>
          <p:cNvGrpSpPr/>
          <p:nvPr/>
        </p:nvGrpSpPr>
        <p:grpSpPr>
          <a:xfrm>
            <a:off x="10537371" y="5211897"/>
            <a:ext cx="1649679" cy="1649679"/>
            <a:chOff x="10953552" y="5671622"/>
            <a:chExt cx="1189954" cy="1189954"/>
          </a:xfrm>
        </p:grpSpPr>
        <p:sp>
          <p:nvSpPr>
            <p:cNvPr id="15" name="Right Triangle 14">
              <a:extLst>
                <a:ext uri="{FF2B5EF4-FFF2-40B4-BE49-F238E27FC236}">
                  <a16:creationId xmlns:a16="http://schemas.microsoft.com/office/drawing/2014/main" id="{7C739C59-318C-A948-9F3D-DDB9326414C4}"/>
                </a:ext>
              </a:extLst>
            </p:cNvPr>
            <p:cNvSpPr/>
            <p:nvPr/>
          </p:nvSpPr>
          <p:spPr>
            <a:xfrm rot="16200000">
              <a:off x="10953552" y="5671622"/>
              <a:ext cx="1189954" cy="1189954"/>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pic>
          <p:nvPicPr>
            <p:cNvPr id="16" name="Picture 15">
              <a:extLst>
                <a:ext uri="{FF2B5EF4-FFF2-40B4-BE49-F238E27FC236}">
                  <a16:creationId xmlns:a16="http://schemas.microsoft.com/office/drawing/2014/main" id="{0E40657F-07CA-A846-A113-81B1258087C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580307" y="6229095"/>
              <a:ext cx="479943" cy="479943"/>
            </a:xfrm>
            <a:prstGeom prst="rect">
              <a:avLst/>
            </a:prstGeom>
          </p:spPr>
        </p:pic>
      </p:grpSp>
      <p:sp>
        <p:nvSpPr>
          <p:cNvPr id="17" name="TextBox 2"/>
          <p:cNvSpPr txBox="1"/>
          <p:nvPr/>
        </p:nvSpPr>
        <p:spPr>
          <a:xfrm>
            <a:off x="447136" y="2148388"/>
            <a:ext cx="6347940" cy="5078313"/>
          </a:xfrm>
          <a:prstGeom prst="rect">
            <a:avLst/>
          </a:prstGeom>
          <a:noFill/>
        </p:spPr>
        <p:txBody>
          <a:bodyPr wrap="square" rtlCol="0">
            <a:spAutoFit/>
          </a:bodyPr>
          <a:lstStyle/>
          <a:p>
            <a:r>
              <a:rPr lang="en-US" sz="5400" dirty="0">
                <a:solidFill>
                  <a:schemeClr val="bg1"/>
                </a:solidFill>
                <a:latin typeface="Arial Nova" panose="020B0504020202020204" pitchFamily="34" charset="0"/>
                <a:ea typeface="Avenir Medium" charset="0"/>
                <a:cs typeface="Arial" panose="020B0604020202020204" pitchFamily="34" charset="0"/>
              </a:rPr>
              <a:t>Proyecto: Prevención de la </a:t>
            </a:r>
            <a:r>
              <a:rPr lang="en-US" sz="5400" dirty="0" err="1">
                <a:solidFill>
                  <a:schemeClr val="bg1"/>
                </a:solidFill>
                <a:latin typeface="Arial Nova" panose="020B0504020202020204" pitchFamily="34" charset="0"/>
                <a:ea typeface="Avenir Medium" charset="0"/>
                <a:cs typeface="Arial" panose="020B0604020202020204" pitchFamily="34" charset="0"/>
              </a:rPr>
              <a:t>Corrupción</a:t>
            </a:r>
            <a:r>
              <a:rPr lang="en-US" sz="5400" dirty="0">
                <a:solidFill>
                  <a:schemeClr val="bg1"/>
                </a:solidFill>
                <a:latin typeface="Arial Nova" panose="020B0504020202020204" pitchFamily="34" charset="0"/>
                <a:ea typeface="Avenir Medium" charset="0"/>
                <a:cs typeface="Arial" panose="020B0604020202020204" pitchFamily="34" charset="0"/>
              </a:rPr>
              <a:t> </a:t>
            </a:r>
            <a:r>
              <a:rPr lang="en-US" sz="5400" dirty="0" err="1">
                <a:solidFill>
                  <a:schemeClr val="bg1"/>
                </a:solidFill>
                <a:latin typeface="Arial Nova" panose="020B0504020202020204" pitchFamily="34" charset="0"/>
                <a:ea typeface="Avenir Medium" charset="0"/>
                <a:cs typeface="Arial" panose="020B0604020202020204" pitchFamily="34" charset="0"/>
              </a:rPr>
              <a:t>en</a:t>
            </a:r>
            <a:r>
              <a:rPr lang="en-US" sz="5400" dirty="0">
                <a:solidFill>
                  <a:schemeClr val="bg1"/>
                </a:solidFill>
                <a:latin typeface="Arial Nova" panose="020B0504020202020204" pitchFamily="34" charset="0"/>
                <a:ea typeface="Avenir Medium" charset="0"/>
                <a:cs typeface="Arial" panose="020B0604020202020204" pitchFamily="34" charset="0"/>
              </a:rPr>
              <a:t> el Sector </a:t>
            </a:r>
            <a:r>
              <a:rPr lang="en-US" sz="5400" dirty="0" err="1">
                <a:solidFill>
                  <a:schemeClr val="bg1"/>
                </a:solidFill>
                <a:latin typeface="Arial Nova" panose="020B0504020202020204" pitchFamily="34" charset="0"/>
                <a:ea typeface="Avenir Medium" charset="0"/>
                <a:cs typeface="Arial" panose="020B0604020202020204" pitchFamily="34" charset="0"/>
              </a:rPr>
              <a:t>Deporte</a:t>
            </a:r>
            <a:r>
              <a:rPr lang="en-US" sz="5400" dirty="0">
                <a:solidFill>
                  <a:schemeClr val="bg1"/>
                </a:solidFill>
                <a:latin typeface="Arial Nova" panose="020B0504020202020204" pitchFamily="34" charset="0"/>
                <a:ea typeface="Avenir Medium" charset="0"/>
                <a:cs typeface="Arial" panose="020B0604020202020204" pitchFamily="34" charset="0"/>
              </a:rPr>
              <a:t> </a:t>
            </a:r>
            <a:r>
              <a:rPr lang="en-US" sz="5400" dirty="0" err="1">
                <a:solidFill>
                  <a:schemeClr val="bg1"/>
                </a:solidFill>
                <a:latin typeface="Arial Nova" panose="020B0504020202020204" pitchFamily="34" charset="0"/>
                <a:ea typeface="Avenir Medium" charset="0"/>
                <a:cs typeface="Arial" panose="020B0604020202020204" pitchFamily="34" charset="0"/>
              </a:rPr>
              <a:t>en</a:t>
            </a:r>
            <a:r>
              <a:rPr lang="en-US" sz="5400" dirty="0">
                <a:solidFill>
                  <a:schemeClr val="bg1"/>
                </a:solidFill>
                <a:latin typeface="Arial Nova" panose="020B0504020202020204" pitchFamily="34" charset="0"/>
                <a:ea typeface="Avenir Medium" charset="0"/>
                <a:cs typeface="Arial" panose="020B0604020202020204" pitchFamily="34" charset="0"/>
              </a:rPr>
              <a:t> México</a:t>
            </a:r>
          </a:p>
          <a:p>
            <a:endParaRPr lang="es-MX" sz="5400" dirty="0">
              <a:solidFill>
                <a:srgbClr val="FFFFFF"/>
              </a:solidFill>
              <a:latin typeface="Arial Nova" panose="020B0504020202020204" pitchFamily="34" charset="0"/>
              <a:cs typeface="Arial" panose="020B0604020202020204" pitchFamily="34" charset="0"/>
            </a:endParaRPr>
          </a:p>
        </p:txBody>
      </p:sp>
    </p:spTree>
    <p:extLst>
      <p:ext uri="{BB962C8B-B14F-4D97-AF65-F5344CB8AC3E}">
        <p14:creationId xmlns:p14="http://schemas.microsoft.com/office/powerpoint/2010/main" val="6640055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1000" fill="hold"/>
                                        <p:tgtEl>
                                          <p:spTgt spid="17"/>
                                        </p:tgtEl>
                                        <p:attrNameLst>
                                          <p:attrName>ppt_x</p:attrName>
                                        </p:attrNameLst>
                                      </p:cBhvr>
                                      <p:tavLst>
                                        <p:tav tm="0">
                                          <p:val>
                                            <p:strVal val="0-#ppt_w/2"/>
                                          </p:val>
                                        </p:tav>
                                        <p:tav tm="100000">
                                          <p:val>
                                            <p:strVal val="#ppt_x"/>
                                          </p:val>
                                        </p:tav>
                                      </p:tavLst>
                                    </p:anim>
                                    <p:anim calcmode="lin" valueType="num">
                                      <p:cBhvr additive="base">
                                        <p:cTn id="8" dur="10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5DF17D3A-7985-EC4B-A44B-CC6B95D97221}"/>
              </a:ext>
            </a:extLst>
          </p:cNvPr>
          <p:cNvSpPr/>
          <p:nvPr/>
        </p:nvSpPr>
        <p:spPr>
          <a:xfrm flipV="1">
            <a:off x="9288038" y="163283"/>
            <a:ext cx="2771690" cy="1277354"/>
          </a:xfrm>
          <a:prstGeom prst="rect">
            <a:avLst/>
          </a:prstGeom>
          <a:solidFill>
            <a:srgbClr val="F2F1F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4" name="Rectangle 33">
            <a:extLst>
              <a:ext uri="{FF2B5EF4-FFF2-40B4-BE49-F238E27FC236}">
                <a16:creationId xmlns:a16="http://schemas.microsoft.com/office/drawing/2014/main" id="{FFD855D4-7DF0-B746-8127-30FC7FC76A83}"/>
              </a:ext>
            </a:extLst>
          </p:cNvPr>
          <p:cNvSpPr/>
          <p:nvPr/>
        </p:nvSpPr>
        <p:spPr>
          <a:xfrm>
            <a:off x="9288038" y="1554937"/>
            <a:ext cx="2771690" cy="5139780"/>
          </a:xfrm>
          <a:prstGeom prst="rect">
            <a:avLst/>
          </a:prstGeom>
          <a:solidFill>
            <a:srgbClr val="00538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1" name="Rectangle 20"/>
          <p:cNvSpPr/>
          <p:nvPr/>
        </p:nvSpPr>
        <p:spPr>
          <a:xfrm>
            <a:off x="0" y="1554936"/>
            <a:ext cx="9006060" cy="51397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600"/>
          </a:p>
        </p:txBody>
      </p:sp>
      <p:sp>
        <p:nvSpPr>
          <p:cNvPr id="9" name="TextBox 8">
            <a:extLst>
              <a:ext uri="{FF2B5EF4-FFF2-40B4-BE49-F238E27FC236}">
                <a16:creationId xmlns:a16="http://schemas.microsoft.com/office/drawing/2014/main" id="{98567BE1-3A47-1C48-B488-19E0B7BD694B}"/>
              </a:ext>
            </a:extLst>
          </p:cNvPr>
          <p:cNvSpPr txBox="1"/>
          <p:nvPr/>
        </p:nvSpPr>
        <p:spPr>
          <a:xfrm>
            <a:off x="239324" y="2467829"/>
            <a:ext cx="2709346" cy="553998"/>
          </a:xfrm>
          <a:prstGeom prst="rect">
            <a:avLst/>
          </a:prstGeom>
          <a:noFill/>
        </p:spPr>
        <p:txBody>
          <a:bodyPr wrap="square" rtlCol="0">
            <a:spAutoFit/>
          </a:bodyPr>
          <a:lstStyle/>
          <a:p>
            <a:r>
              <a:rPr lang="en-US" sz="3000" b="1" dirty="0">
                <a:solidFill>
                  <a:srgbClr val="02457C"/>
                </a:solidFill>
                <a:latin typeface="Arial Nova" panose="020B0504020202020204" pitchFamily="34" charset="0"/>
                <a:ea typeface="Avenir Black" charset="0"/>
                <a:cs typeface="Arial" panose="020B0604020202020204" pitchFamily="34" charset="0"/>
              </a:rPr>
              <a:t>CONTENIDO</a:t>
            </a:r>
          </a:p>
        </p:txBody>
      </p:sp>
      <p:grpSp>
        <p:nvGrpSpPr>
          <p:cNvPr id="3" name="Group 2">
            <a:extLst>
              <a:ext uri="{FF2B5EF4-FFF2-40B4-BE49-F238E27FC236}">
                <a16:creationId xmlns:a16="http://schemas.microsoft.com/office/drawing/2014/main" id="{185D7B1D-245D-274E-A826-475406050091}"/>
              </a:ext>
            </a:extLst>
          </p:cNvPr>
          <p:cNvGrpSpPr/>
          <p:nvPr/>
        </p:nvGrpSpPr>
        <p:grpSpPr>
          <a:xfrm>
            <a:off x="6096000" y="1554936"/>
            <a:ext cx="3063705" cy="5139779"/>
            <a:chOff x="6827922" y="1554937"/>
            <a:chExt cx="2331783" cy="3844858"/>
          </a:xfrm>
        </p:grpSpPr>
        <p:pic>
          <p:nvPicPr>
            <p:cNvPr id="10" name="Picture 9">
              <a:extLst>
                <a:ext uri="{FF2B5EF4-FFF2-40B4-BE49-F238E27FC236}">
                  <a16:creationId xmlns:a16="http://schemas.microsoft.com/office/drawing/2014/main" id="{560CD478-4D1B-444F-B3C6-57C0D91ED398}"/>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rot="5400000">
              <a:off x="5084065" y="3298796"/>
              <a:ext cx="3844856" cy="357141"/>
            </a:xfrm>
            <a:prstGeom prst="rect">
              <a:avLst/>
            </a:prstGeom>
          </p:spPr>
        </p:pic>
        <p:pic>
          <p:nvPicPr>
            <p:cNvPr id="11" name="Picture 10">
              <a:extLst>
                <a:ext uri="{FF2B5EF4-FFF2-40B4-BE49-F238E27FC236}">
                  <a16:creationId xmlns:a16="http://schemas.microsoft.com/office/drawing/2014/main" id="{CDEF1D9C-2420-2A49-AA4D-41B30F2CBCDA}"/>
                </a:ext>
              </a:extLst>
            </p:cNvPr>
            <p:cNvPicPr>
              <a:picLocks noChangeAspect="1"/>
            </p:cNvPicPr>
            <p:nvPr/>
          </p:nvPicPr>
          <p:blipFill>
            <a:blip r:embed="rId4"/>
            <a:stretch>
              <a:fillRect/>
            </a:stretch>
          </p:blipFill>
          <p:spPr>
            <a:xfrm>
              <a:off x="7185064" y="1554937"/>
              <a:ext cx="1974641" cy="3844855"/>
            </a:xfrm>
            <a:prstGeom prst="rect">
              <a:avLst/>
            </a:prstGeom>
          </p:spPr>
        </p:pic>
      </p:grpSp>
      <p:pic>
        <p:nvPicPr>
          <p:cNvPr id="19" name="Imagen 3">
            <a:extLst>
              <a:ext uri="{FF2B5EF4-FFF2-40B4-BE49-F238E27FC236}">
                <a16:creationId xmlns:a16="http://schemas.microsoft.com/office/drawing/2014/main" id="{5D8BC10E-C2DB-064D-8680-671F19973AC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8884" y="432899"/>
            <a:ext cx="2763795" cy="779452"/>
          </a:xfrm>
          <a:prstGeom prst="rect">
            <a:avLst/>
          </a:prstGeom>
        </p:spPr>
      </p:pic>
      <p:sp>
        <p:nvSpPr>
          <p:cNvPr id="32" name="TextBox 31">
            <a:extLst>
              <a:ext uri="{FF2B5EF4-FFF2-40B4-BE49-F238E27FC236}">
                <a16:creationId xmlns:a16="http://schemas.microsoft.com/office/drawing/2014/main" id="{A12651FC-0A9B-2749-90D2-2CDEA4546307}"/>
              </a:ext>
            </a:extLst>
          </p:cNvPr>
          <p:cNvSpPr txBox="1"/>
          <p:nvPr/>
        </p:nvSpPr>
        <p:spPr>
          <a:xfrm>
            <a:off x="239324" y="3346647"/>
            <a:ext cx="6091298" cy="1991058"/>
          </a:xfrm>
          <a:prstGeom prst="rect">
            <a:avLst/>
          </a:prstGeom>
          <a:noFill/>
        </p:spPr>
        <p:txBody>
          <a:bodyPr wrap="square" rtlCol="0" anchor="ctr">
            <a:spAutoFit/>
          </a:bodyPr>
          <a:lstStyle/>
          <a:p>
            <a:pPr marL="342900" indent="-342900">
              <a:lnSpc>
                <a:spcPct val="150000"/>
              </a:lnSpc>
              <a:buAutoNum type="arabicPeriod"/>
            </a:pPr>
            <a:r>
              <a:rPr lang="en-US" sz="1400" dirty="0">
                <a:solidFill>
                  <a:srgbClr val="002060"/>
                </a:solidFill>
                <a:latin typeface="Arial Nova" panose="020B0504020202020204" pitchFamily="34" charset="0"/>
                <a:ea typeface="Avenir Medium" charset="0"/>
                <a:cs typeface="Arial" panose="020B0604020202020204" pitchFamily="34" charset="0"/>
              </a:rPr>
              <a:t>UNODC, La Agenda 2030 y el </a:t>
            </a:r>
            <a:r>
              <a:rPr lang="en-US" sz="1400" dirty="0" err="1">
                <a:solidFill>
                  <a:srgbClr val="002060"/>
                </a:solidFill>
                <a:latin typeface="Arial Nova" panose="020B0504020202020204" pitchFamily="34" charset="0"/>
                <a:ea typeface="Avenir Medium" charset="0"/>
                <a:cs typeface="Arial" panose="020B0604020202020204" pitchFamily="34" charset="0"/>
              </a:rPr>
              <a:t>Combate</a:t>
            </a:r>
            <a:r>
              <a:rPr lang="en-US" sz="1400" dirty="0">
                <a:solidFill>
                  <a:srgbClr val="002060"/>
                </a:solidFill>
                <a:latin typeface="Arial Nova" panose="020B0504020202020204" pitchFamily="34" charset="0"/>
                <a:ea typeface="Avenir Medium" charset="0"/>
                <a:cs typeface="Arial" panose="020B0604020202020204" pitchFamily="34" charset="0"/>
              </a:rPr>
              <a:t> a la </a:t>
            </a:r>
            <a:r>
              <a:rPr lang="en-US" sz="1400" dirty="0" err="1">
                <a:solidFill>
                  <a:srgbClr val="002060"/>
                </a:solidFill>
                <a:latin typeface="Arial Nova" panose="020B0504020202020204" pitchFamily="34" charset="0"/>
                <a:ea typeface="Avenir Medium" charset="0"/>
                <a:cs typeface="Arial" panose="020B0604020202020204" pitchFamily="34" charset="0"/>
              </a:rPr>
              <a:t>Corrupción</a:t>
            </a:r>
            <a:r>
              <a:rPr lang="en-US" sz="1400" dirty="0">
                <a:solidFill>
                  <a:srgbClr val="002060"/>
                </a:solidFill>
                <a:latin typeface="Arial Nova" panose="020B0504020202020204" pitchFamily="34" charset="0"/>
                <a:ea typeface="Avenir Medium" charset="0"/>
                <a:cs typeface="Arial" panose="020B0604020202020204" pitchFamily="34" charset="0"/>
              </a:rPr>
              <a:t> </a:t>
            </a:r>
          </a:p>
          <a:p>
            <a:pPr marL="342900" indent="-342900">
              <a:lnSpc>
                <a:spcPct val="150000"/>
              </a:lnSpc>
              <a:buAutoNum type="arabicPeriod"/>
            </a:pPr>
            <a:r>
              <a:rPr lang="en-US" sz="1400" dirty="0">
                <a:solidFill>
                  <a:srgbClr val="002060"/>
                </a:solidFill>
                <a:latin typeface="Arial Nova" panose="020B0504020202020204" pitchFamily="34" charset="0"/>
                <a:ea typeface="Avenir Medium" charset="0"/>
                <a:cs typeface="Arial" panose="020B0604020202020204" pitchFamily="34" charset="0"/>
              </a:rPr>
              <a:t>La </a:t>
            </a:r>
            <a:r>
              <a:rPr lang="en-US" sz="1400" dirty="0" err="1">
                <a:solidFill>
                  <a:srgbClr val="002060"/>
                </a:solidFill>
                <a:latin typeface="Arial Nova" panose="020B0504020202020204" pitchFamily="34" charset="0"/>
                <a:ea typeface="Avenir Medium" charset="0"/>
                <a:cs typeface="Arial" panose="020B0604020202020204" pitchFamily="34" charset="0"/>
              </a:rPr>
              <a:t>Oficina</a:t>
            </a:r>
            <a:r>
              <a:rPr lang="en-US" sz="1400" dirty="0">
                <a:solidFill>
                  <a:srgbClr val="002060"/>
                </a:solidFill>
                <a:latin typeface="Arial Nova" panose="020B0504020202020204" pitchFamily="34" charset="0"/>
                <a:ea typeface="Avenir Medium" charset="0"/>
                <a:cs typeface="Arial" panose="020B0604020202020204" pitchFamily="34" charset="0"/>
              </a:rPr>
              <a:t> de las </a:t>
            </a:r>
            <a:r>
              <a:rPr lang="en-US" sz="1400" dirty="0" err="1">
                <a:solidFill>
                  <a:srgbClr val="002060"/>
                </a:solidFill>
                <a:latin typeface="Arial Nova" panose="020B0504020202020204" pitchFamily="34" charset="0"/>
                <a:ea typeface="Avenir Medium" charset="0"/>
                <a:cs typeface="Arial" panose="020B0604020202020204" pitchFamily="34" charset="0"/>
              </a:rPr>
              <a:t>Naciones</a:t>
            </a:r>
            <a:r>
              <a:rPr lang="en-US" sz="1400" dirty="0">
                <a:solidFill>
                  <a:srgbClr val="002060"/>
                </a:solidFill>
                <a:latin typeface="Arial Nova" panose="020B0504020202020204" pitchFamily="34" charset="0"/>
                <a:ea typeface="Avenir Medium" charset="0"/>
                <a:cs typeface="Arial" panose="020B0604020202020204" pitchFamily="34" charset="0"/>
              </a:rPr>
              <a:t> </a:t>
            </a:r>
            <a:r>
              <a:rPr lang="en-US" sz="1400" dirty="0" err="1">
                <a:solidFill>
                  <a:srgbClr val="002060"/>
                </a:solidFill>
                <a:latin typeface="Arial Nova" panose="020B0504020202020204" pitchFamily="34" charset="0"/>
                <a:ea typeface="Avenir Medium" charset="0"/>
                <a:cs typeface="Arial" panose="020B0604020202020204" pitchFamily="34" charset="0"/>
              </a:rPr>
              <a:t>Unidas</a:t>
            </a:r>
            <a:r>
              <a:rPr lang="en-US" sz="1400" dirty="0">
                <a:solidFill>
                  <a:srgbClr val="002060"/>
                </a:solidFill>
                <a:latin typeface="Arial Nova" panose="020B0504020202020204" pitchFamily="34" charset="0"/>
                <a:ea typeface="Avenir Medium" charset="0"/>
                <a:cs typeface="Arial" panose="020B0604020202020204" pitchFamily="34" charset="0"/>
              </a:rPr>
              <a:t> contra la </a:t>
            </a:r>
            <a:r>
              <a:rPr lang="en-US" sz="1400" dirty="0" err="1">
                <a:solidFill>
                  <a:srgbClr val="002060"/>
                </a:solidFill>
                <a:latin typeface="Arial Nova" panose="020B0504020202020204" pitchFamily="34" charset="0"/>
                <a:ea typeface="Avenir Medium" charset="0"/>
                <a:cs typeface="Arial" panose="020B0604020202020204" pitchFamily="34" charset="0"/>
              </a:rPr>
              <a:t>Droga</a:t>
            </a:r>
            <a:r>
              <a:rPr lang="en-US" sz="1400" dirty="0">
                <a:solidFill>
                  <a:srgbClr val="002060"/>
                </a:solidFill>
                <a:latin typeface="Arial Nova" panose="020B0504020202020204" pitchFamily="34" charset="0"/>
                <a:ea typeface="Avenir Medium" charset="0"/>
                <a:cs typeface="Arial" panose="020B0604020202020204" pitchFamily="34" charset="0"/>
              </a:rPr>
              <a:t> y el </a:t>
            </a:r>
            <a:r>
              <a:rPr lang="en-US" sz="1400" dirty="0" err="1">
                <a:solidFill>
                  <a:srgbClr val="002060"/>
                </a:solidFill>
                <a:latin typeface="Arial Nova" panose="020B0504020202020204" pitchFamily="34" charset="0"/>
                <a:ea typeface="Avenir Medium" charset="0"/>
                <a:cs typeface="Arial" panose="020B0604020202020204" pitchFamily="34" charset="0"/>
              </a:rPr>
              <a:t>Delito</a:t>
            </a:r>
            <a:r>
              <a:rPr lang="en-US" sz="1400" dirty="0">
                <a:solidFill>
                  <a:srgbClr val="002060"/>
                </a:solidFill>
                <a:latin typeface="Arial Nova" panose="020B0504020202020204" pitchFamily="34" charset="0"/>
                <a:ea typeface="Avenir Medium" charset="0"/>
                <a:cs typeface="Arial" panose="020B0604020202020204" pitchFamily="34" charset="0"/>
              </a:rPr>
              <a:t> (UNODC)</a:t>
            </a:r>
          </a:p>
          <a:p>
            <a:pPr marL="342900" indent="-342900">
              <a:lnSpc>
                <a:spcPct val="150000"/>
              </a:lnSpc>
              <a:buFontTx/>
              <a:buAutoNum type="arabicPeriod"/>
            </a:pPr>
            <a:r>
              <a:rPr lang="en-US" sz="1400" dirty="0">
                <a:solidFill>
                  <a:srgbClr val="002060"/>
                </a:solidFill>
                <a:latin typeface="Arial Nova" panose="020B0504020202020204" pitchFamily="34" charset="0"/>
                <a:ea typeface="Avenir Medium" charset="0"/>
                <a:cs typeface="Arial" panose="020B0604020202020204" pitchFamily="34" charset="0"/>
              </a:rPr>
              <a:t>La </a:t>
            </a:r>
            <a:r>
              <a:rPr lang="en-US" sz="1400" dirty="0" err="1">
                <a:solidFill>
                  <a:srgbClr val="002060"/>
                </a:solidFill>
                <a:latin typeface="Arial Nova" panose="020B0504020202020204" pitchFamily="34" charset="0"/>
                <a:ea typeface="Avenir Medium" charset="0"/>
                <a:cs typeface="Arial" panose="020B0604020202020204" pitchFamily="34" charset="0"/>
              </a:rPr>
              <a:t>Convención</a:t>
            </a:r>
            <a:r>
              <a:rPr lang="en-US" sz="1400" dirty="0">
                <a:solidFill>
                  <a:srgbClr val="002060"/>
                </a:solidFill>
                <a:latin typeface="Arial Nova" panose="020B0504020202020204" pitchFamily="34" charset="0"/>
                <a:ea typeface="Avenir Medium" charset="0"/>
                <a:cs typeface="Arial" panose="020B0604020202020204" pitchFamily="34" charset="0"/>
              </a:rPr>
              <a:t> de las </a:t>
            </a:r>
            <a:r>
              <a:rPr lang="en-US" sz="1400" dirty="0" err="1">
                <a:solidFill>
                  <a:srgbClr val="002060"/>
                </a:solidFill>
                <a:latin typeface="Arial Nova" panose="020B0504020202020204" pitchFamily="34" charset="0"/>
                <a:ea typeface="Avenir Medium" charset="0"/>
                <a:cs typeface="Arial" panose="020B0604020202020204" pitchFamily="34" charset="0"/>
              </a:rPr>
              <a:t>Naciones</a:t>
            </a:r>
            <a:r>
              <a:rPr lang="en-US" sz="1400" dirty="0">
                <a:solidFill>
                  <a:srgbClr val="002060"/>
                </a:solidFill>
                <a:latin typeface="Arial Nova" panose="020B0504020202020204" pitchFamily="34" charset="0"/>
                <a:ea typeface="Avenir Medium" charset="0"/>
                <a:cs typeface="Arial" panose="020B0604020202020204" pitchFamily="34" charset="0"/>
              </a:rPr>
              <a:t> </a:t>
            </a:r>
            <a:r>
              <a:rPr lang="en-US" sz="1400" dirty="0" err="1">
                <a:solidFill>
                  <a:srgbClr val="002060"/>
                </a:solidFill>
                <a:latin typeface="Arial Nova" panose="020B0504020202020204" pitchFamily="34" charset="0"/>
                <a:ea typeface="Avenir Medium" charset="0"/>
                <a:cs typeface="Arial" panose="020B0604020202020204" pitchFamily="34" charset="0"/>
              </a:rPr>
              <a:t>Unidas</a:t>
            </a:r>
            <a:r>
              <a:rPr lang="en-US" sz="1400" dirty="0">
                <a:solidFill>
                  <a:srgbClr val="002060"/>
                </a:solidFill>
                <a:latin typeface="Arial Nova" panose="020B0504020202020204" pitchFamily="34" charset="0"/>
                <a:ea typeface="Avenir Medium" charset="0"/>
                <a:cs typeface="Arial" panose="020B0604020202020204" pitchFamily="34" charset="0"/>
              </a:rPr>
              <a:t> contra la </a:t>
            </a:r>
            <a:r>
              <a:rPr lang="en-US" sz="1400" dirty="0" err="1">
                <a:solidFill>
                  <a:srgbClr val="002060"/>
                </a:solidFill>
                <a:latin typeface="Arial Nova" panose="020B0504020202020204" pitchFamily="34" charset="0"/>
                <a:ea typeface="Avenir Medium" charset="0"/>
                <a:cs typeface="Arial" panose="020B0604020202020204" pitchFamily="34" charset="0"/>
              </a:rPr>
              <a:t>Corrupción</a:t>
            </a:r>
            <a:r>
              <a:rPr lang="en-US" sz="1400" dirty="0">
                <a:solidFill>
                  <a:srgbClr val="002060"/>
                </a:solidFill>
                <a:latin typeface="Arial Nova" panose="020B0504020202020204" pitchFamily="34" charset="0"/>
                <a:ea typeface="Avenir Medium" charset="0"/>
                <a:cs typeface="Arial" panose="020B0604020202020204" pitchFamily="34" charset="0"/>
              </a:rPr>
              <a:t> (UNCAC)</a:t>
            </a:r>
          </a:p>
          <a:p>
            <a:pPr marL="342900" indent="-342900">
              <a:lnSpc>
                <a:spcPct val="150000"/>
              </a:lnSpc>
              <a:buAutoNum type="arabicPeriod"/>
            </a:pPr>
            <a:r>
              <a:rPr lang="en-US" sz="1400" dirty="0" err="1">
                <a:solidFill>
                  <a:srgbClr val="002060"/>
                </a:solidFill>
                <a:latin typeface="Arial Nova" panose="020B0504020202020204" pitchFamily="34" charset="0"/>
                <a:ea typeface="Avenir Medium" charset="0"/>
                <a:cs typeface="Arial" panose="020B0604020202020204" pitchFamily="34" charset="0"/>
              </a:rPr>
              <a:t>Medidas</a:t>
            </a:r>
            <a:r>
              <a:rPr lang="en-US" sz="1400" dirty="0">
                <a:solidFill>
                  <a:srgbClr val="002060"/>
                </a:solidFill>
                <a:latin typeface="Arial Nova" panose="020B0504020202020204" pitchFamily="34" charset="0"/>
                <a:ea typeface="Avenir Medium" charset="0"/>
                <a:cs typeface="Arial" panose="020B0604020202020204" pitchFamily="34" charset="0"/>
              </a:rPr>
              <a:t> </a:t>
            </a:r>
            <a:r>
              <a:rPr lang="en-US" sz="1400" dirty="0" err="1">
                <a:solidFill>
                  <a:srgbClr val="002060"/>
                </a:solidFill>
                <a:latin typeface="Arial Nova" panose="020B0504020202020204" pitchFamily="34" charset="0"/>
                <a:ea typeface="Avenir Medium" charset="0"/>
                <a:cs typeface="Arial" panose="020B0604020202020204" pitchFamily="34" charset="0"/>
              </a:rPr>
              <a:t>Preventivas</a:t>
            </a:r>
            <a:endParaRPr lang="en-US" sz="1400" dirty="0">
              <a:solidFill>
                <a:srgbClr val="002060"/>
              </a:solidFill>
              <a:latin typeface="Arial Nova" panose="020B0504020202020204" pitchFamily="34" charset="0"/>
              <a:ea typeface="Avenir Medium" charset="0"/>
              <a:cs typeface="Arial" panose="020B0604020202020204" pitchFamily="34" charset="0"/>
            </a:endParaRPr>
          </a:p>
          <a:p>
            <a:pPr marL="342900" indent="-342900">
              <a:lnSpc>
                <a:spcPct val="150000"/>
              </a:lnSpc>
              <a:buAutoNum type="arabicPeriod"/>
            </a:pPr>
            <a:r>
              <a:rPr lang="en-US" sz="1400" dirty="0">
                <a:solidFill>
                  <a:srgbClr val="002060"/>
                </a:solidFill>
                <a:latin typeface="Arial Nova" panose="020B0504020202020204" pitchFamily="34" charset="0"/>
                <a:ea typeface="Avenir Medium" charset="0"/>
                <a:cs typeface="Arial" panose="020B0604020202020204" pitchFamily="34" charset="0"/>
              </a:rPr>
              <a:t>Proyecto: Prevención de la </a:t>
            </a:r>
            <a:r>
              <a:rPr lang="en-US" sz="1400" dirty="0" err="1">
                <a:solidFill>
                  <a:srgbClr val="002060"/>
                </a:solidFill>
                <a:latin typeface="Arial Nova" panose="020B0504020202020204" pitchFamily="34" charset="0"/>
                <a:ea typeface="Avenir Medium" charset="0"/>
                <a:cs typeface="Arial" panose="020B0604020202020204" pitchFamily="34" charset="0"/>
              </a:rPr>
              <a:t>Corrupción</a:t>
            </a:r>
            <a:r>
              <a:rPr lang="en-US" sz="1400" dirty="0">
                <a:solidFill>
                  <a:srgbClr val="002060"/>
                </a:solidFill>
                <a:latin typeface="Arial Nova" panose="020B0504020202020204" pitchFamily="34" charset="0"/>
                <a:ea typeface="Avenir Medium" charset="0"/>
                <a:cs typeface="Arial" panose="020B0604020202020204" pitchFamily="34" charset="0"/>
              </a:rPr>
              <a:t> </a:t>
            </a:r>
            <a:r>
              <a:rPr lang="en-US" sz="1400" dirty="0" err="1">
                <a:solidFill>
                  <a:srgbClr val="002060"/>
                </a:solidFill>
                <a:latin typeface="Arial Nova" panose="020B0504020202020204" pitchFamily="34" charset="0"/>
                <a:ea typeface="Avenir Medium" charset="0"/>
                <a:cs typeface="Arial" panose="020B0604020202020204" pitchFamily="34" charset="0"/>
              </a:rPr>
              <a:t>en</a:t>
            </a:r>
            <a:r>
              <a:rPr lang="en-US" sz="1400" dirty="0">
                <a:solidFill>
                  <a:srgbClr val="002060"/>
                </a:solidFill>
                <a:latin typeface="Arial Nova" panose="020B0504020202020204" pitchFamily="34" charset="0"/>
                <a:ea typeface="Avenir Medium" charset="0"/>
                <a:cs typeface="Arial" panose="020B0604020202020204" pitchFamily="34" charset="0"/>
              </a:rPr>
              <a:t> el Sector </a:t>
            </a:r>
            <a:r>
              <a:rPr lang="en-US" sz="1400" dirty="0" err="1">
                <a:solidFill>
                  <a:srgbClr val="002060"/>
                </a:solidFill>
                <a:latin typeface="Arial Nova" panose="020B0504020202020204" pitchFamily="34" charset="0"/>
                <a:ea typeface="Avenir Medium" charset="0"/>
                <a:cs typeface="Arial" panose="020B0604020202020204" pitchFamily="34" charset="0"/>
              </a:rPr>
              <a:t>Deporte</a:t>
            </a:r>
            <a:r>
              <a:rPr lang="en-US" sz="1400" dirty="0">
                <a:solidFill>
                  <a:srgbClr val="002060"/>
                </a:solidFill>
                <a:latin typeface="Arial Nova" panose="020B0504020202020204" pitchFamily="34" charset="0"/>
                <a:ea typeface="Avenir Medium" charset="0"/>
                <a:cs typeface="Arial" panose="020B0604020202020204" pitchFamily="34" charset="0"/>
              </a:rPr>
              <a:t> </a:t>
            </a:r>
            <a:r>
              <a:rPr lang="en-US" sz="1400" dirty="0" err="1">
                <a:solidFill>
                  <a:srgbClr val="002060"/>
                </a:solidFill>
                <a:latin typeface="Arial Nova" panose="020B0504020202020204" pitchFamily="34" charset="0"/>
                <a:ea typeface="Avenir Medium" charset="0"/>
                <a:cs typeface="Arial" panose="020B0604020202020204" pitchFamily="34" charset="0"/>
              </a:rPr>
              <a:t>en</a:t>
            </a:r>
            <a:r>
              <a:rPr lang="en-US" sz="1400" dirty="0">
                <a:solidFill>
                  <a:srgbClr val="002060"/>
                </a:solidFill>
                <a:latin typeface="Arial Nova" panose="020B0504020202020204" pitchFamily="34" charset="0"/>
                <a:ea typeface="Avenir Medium" charset="0"/>
                <a:cs typeface="Arial" panose="020B0604020202020204" pitchFamily="34" charset="0"/>
              </a:rPr>
              <a:t> México</a:t>
            </a:r>
          </a:p>
        </p:txBody>
      </p:sp>
      <p:pic>
        <p:nvPicPr>
          <p:cNvPr id="35" name="Picture 34">
            <a:extLst>
              <a:ext uri="{FF2B5EF4-FFF2-40B4-BE49-F238E27FC236}">
                <a16:creationId xmlns:a16="http://schemas.microsoft.com/office/drawing/2014/main" id="{BF8FB8E0-C2DA-1C46-869C-4C88DDDB8D7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539238" y="5064729"/>
            <a:ext cx="1013645" cy="1013645"/>
          </a:xfrm>
          <a:prstGeom prst="rect">
            <a:avLst/>
          </a:prstGeom>
        </p:spPr>
      </p:pic>
      <p:pic>
        <p:nvPicPr>
          <p:cNvPr id="36" name="Picture 35">
            <a:extLst>
              <a:ext uri="{FF2B5EF4-FFF2-40B4-BE49-F238E27FC236}">
                <a16:creationId xmlns:a16="http://schemas.microsoft.com/office/drawing/2014/main" id="{B2F8602A-AB00-434F-AC8A-7AFACD95683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543048" y="1734993"/>
            <a:ext cx="1009835" cy="1009835"/>
          </a:xfrm>
          <a:prstGeom prst="rect">
            <a:avLst/>
          </a:prstGeom>
        </p:spPr>
      </p:pic>
      <p:pic>
        <p:nvPicPr>
          <p:cNvPr id="37" name="Picture 36">
            <a:extLst>
              <a:ext uri="{FF2B5EF4-FFF2-40B4-BE49-F238E27FC236}">
                <a16:creationId xmlns:a16="http://schemas.microsoft.com/office/drawing/2014/main" id="{4D81E1EE-EC43-C948-BC34-78A0064FA4C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720439" y="1727377"/>
            <a:ext cx="1017451" cy="1017451"/>
          </a:xfrm>
          <a:prstGeom prst="rect">
            <a:avLst/>
          </a:prstGeom>
        </p:spPr>
      </p:pic>
      <p:pic>
        <p:nvPicPr>
          <p:cNvPr id="39" name="Picture 38">
            <a:extLst>
              <a:ext uri="{FF2B5EF4-FFF2-40B4-BE49-F238E27FC236}">
                <a16:creationId xmlns:a16="http://schemas.microsoft.com/office/drawing/2014/main" id="{D304EB09-1614-A14D-96C7-12B6CD6B83F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539238" y="2839825"/>
            <a:ext cx="1017455" cy="1017455"/>
          </a:xfrm>
          <a:prstGeom prst="rect">
            <a:avLst/>
          </a:prstGeom>
        </p:spPr>
      </p:pic>
      <p:pic>
        <p:nvPicPr>
          <p:cNvPr id="40" name="Picture 39">
            <a:extLst>
              <a:ext uri="{FF2B5EF4-FFF2-40B4-BE49-F238E27FC236}">
                <a16:creationId xmlns:a16="http://schemas.microsoft.com/office/drawing/2014/main" id="{25160E38-C2FE-2E4C-BC6C-6B8990BC217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720439" y="2839825"/>
            <a:ext cx="1013645" cy="1013645"/>
          </a:xfrm>
          <a:prstGeom prst="rect">
            <a:avLst/>
          </a:prstGeom>
        </p:spPr>
      </p:pic>
      <p:pic>
        <p:nvPicPr>
          <p:cNvPr id="41" name="Picture 40">
            <a:extLst>
              <a:ext uri="{FF2B5EF4-FFF2-40B4-BE49-F238E27FC236}">
                <a16:creationId xmlns:a16="http://schemas.microsoft.com/office/drawing/2014/main" id="{D54F9265-D3DB-AC42-871E-1120438EE76B}"/>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557723" y="3955439"/>
            <a:ext cx="984036" cy="984036"/>
          </a:xfrm>
          <a:prstGeom prst="rect">
            <a:avLst/>
          </a:prstGeom>
        </p:spPr>
      </p:pic>
      <p:pic>
        <p:nvPicPr>
          <p:cNvPr id="42" name="Picture 41">
            <a:extLst>
              <a:ext uri="{FF2B5EF4-FFF2-40B4-BE49-F238E27FC236}">
                <a16:creationId xmlns:a16="http://schemas.microsoft.com/office/drawing/2014/main" id="{5E20CFB9-B41E-E940-A81B-DDCE512C18AC}"/>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720439" y="3965803"/>
            <a:ext cx="1013645" cy="1013645"/>
          </a:xfrm>
          <a:prstGeom prst="rect">
            <a:avLst/>
          </a:prstGeom>
        </p:spPr>
      </p:pic>
      <p:pic>
        <p:nvPicPr>
          <p:cNvPr id="43" name="Picture 42">
            <a:extLst>
              <a:ext uri="{FF2B5EF4-FFF2-40B4-BE49-F238E27FC236}">
                <a16:creationId xmlns:a16="http://schemas.microsoft.com/office/drawing/2014/main" id="{4AFD6930-EA7F-3B44-8678-CF3C4546BC1E}"/>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720439" y="5064728"/>
            <a:ext cx="1013645" cy="1013645"/>
          </a:xfrm>
          <a:prstGeom prst="rect">
            <a:avLst/>
          </a:prstGeom>
        </p:spPr>
      </p:pic>
      <p:grpSp>
        <p:nvGrpSpPr>
          <p:cNvPr id="4" name="Group 3">
            <a:extLst>
              <a:ext uri="{FF2B5EF4-FFF2-40B4-BE49-F238E27FC236}">
                <a16:creationId xmlns:a16="http://schemas.microsoft.com/office/drawing/2014/main" id="{ADEC4C78-4B9B-5B49-BB24-D32AFCE8BF2A}"/>
              </a:ext>
            </a:extLst>
          </p:cNvPr>
          <p:cNvGrpSpPr/>
          <p:nvPr/>
        </p:nvGrpSpPr>
        <p:grpSpPr>
          <a:xfrm>
            <a:off x="10997096" y="5671622"/>
            <a:ext cx="1189954" cy="1189954"/>
            <a:chOff x="10997096" y="5671622"/>
            <a:chExt cx="1189954" cy="1189954"/>
          </a:xfrm>
        </p:grpSpPr>
        <p:sp>
          <p:nvSpPr>
            <p:cNvPr id="23" name="Right Triangle 22">
              <a:extLst>
                <a:ext uri="{FF2B5EF4-FFF2-40B4-BE49-F238E27FC236}">
                  <a16:creationId xmlns:a16="http://schemas.microsoft.com/office/drawing/2014/main" id="{2EC744CE-9853-CB46-821E-55510FBD0C16}"/>
                </a:ext>
              </a:extLst>
            </p:cNvPr>
            <p:cNvSpPr/>
            <p:nvPr/>
          </p:nvSpPr>
          <p:spPr>
            <a:xfrm rot="16200000">
              <a:off x="10997096" y="5671622"/>
              <a:ext cx="1189954" cy="1189954"/>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pic>
          <p:nvPicPr>
            <p:cNvPr id="25" name="Picture 24">
              <a:extLst>
                <a:ext uri="{FF2B5EF4-FFF2-40B4-BE49-F238E27FC236}">
                  <a16:creationId xmlns:a16="http://schemas.microsoft.com/office/drawing/2014/main" id="{331CFDEF-955C-B54F-BFB0-B89666DA477D}"/>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1623851" y="6229095"/>
              <a:ext cx="479943" cy="479943"/>
            </a:xfrm>
            <a:prstGeom prst="rect">
              <a:avLst/>
            </a:prstGeom>
          </p:spPr>
        </p:pic>
      </p:grpSp>
      <p:pic>
        <p:nvPicPr>
          <p:cNvPr id="6" name="Picture 5">
            <a:extLst>
              <a:ext uri="{FF2B5EF4-FFF2-40B4-BE49-F238E27FC236}">
                <a16:creationId xmlns:a16="http://schemas.microsoft.com/office/drawing/2014/main" id="{60D755CA-B276-7A44-9892-C2849D7E7370}"/>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9240770" y="276034"/>
            <a:ext cx="2887245" cy="1164603"/>
          </a:xfrm>
          <a:prstGeom prst="rect">
            <a:avLst/>
          </a:prstGeom>
        </p:spPr>
      </p:pic>
    </p:spTree>
    <p:extLst>
      <p:ext uri="{BB962C8B-B14F-4D97-AF65-F5344CB8AC3E}">
        <p14:creationId xmlns:p14="http://schemas.microsoft.com/office/powerpoint/2010/main" val="3353517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20000" decel="80000" fill="hold" grpId="0" nodeType="withEffect">
                                  <p:stCondLst>
                                    <p:cond delay="50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1500" fill="hold"/>
                                        <p:tgtEl>
                                          <p:spTgt spid="32"/>
                                        </p:tgtEl>
                                        <p:attrNameLst>
                                          <p:attrName>ppt_x</p:attrName>
                                        </p:attrNameLst>
                                      </p:cBhvr>
                                      <p:tavLst>
                                        <p:tav tm="0">
                                          <p:val>
                                            <p:strVal val="1+#ppt_w/2"/>
                                          </p:val>
                                        </p:tav>
                                        <p:tav tm="100000">
                                          <p:val>
                                            <p:strVal val="#ppt_x"/>
                                          </p:val>
                                        </p:tav>
                                      </p:tavLst>
                                    </p:anim>
                                    <p:anim calcmode="lin" valueType="num">
                                      <p:cBhvr additive="base">
                                        <p:cTn id="8" dur="1500" fill="hold"/>
                                        <p:tgtEl>
                                          <p:spTgt spid="3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uadroTexto 10">
            <a:extLst>
              <a:ext uri="{FF2B5EF4-FFF2-40B4-BE49-F238E27FC236}">
                <a16:creationId xmlns:a16="http://schemas.microsoft.com/office/drawing/2014/main" id="{EB5030D0-88C4-452A-8C05-79F1ABD676EE}"/>
              </a:ext>
            </a:extLst>
          </p:cNvPr>
          <p:cNvSpPr txBox="1"/>
          <p:nvPr/>
        </p:nvSpPr>
        <p:spPr>
          <a:xfrm>
            <a:off x="-246308" y="688658"/>
            <a:ext cx="5599590" cy="954107"/>
          </a:xfrm>
          <a:prstGeom prst="rect">
            <a:avLst/>
          </a:prstGeom>
          <a:noFill/>
        </p:spPr>
        <p:txBody>
          <a:bodyPr wrap="square" rtlCol="0" anchor="ctr">
            <a:spAutoFit/>
          </a:bodyPr>
          <a:lstStyle/>
          <a:p>
            <a:pPr algn="ctr"/>
            <a:r>
              <a:rPr lang="es-MX" sz="2800" b="1" dirty="0">
                <a:solidFill>
                  <a:srgbClr val="002E6D"/>
                </a:solidFill>
                <a:latin typeface="Arial Nova" panose="020B0504020202020204" pitchFamily="34" charset="0"/>
              </a:rPr>
              <a:t>Antecedentes  </a:t>
            </a:r>
            <a:r>
              <a:rPr lang="es-MX" sz="2800" b="1" dirty="0">
                <a:solidFill>
                  <a:schemeClr val="bg1"/>
                </a:solidFill>
                <a:latin typeface="Arial Nova" panose="020B0504020202020204" pitchFamily="34" charset="0"/>
              </a:rPr>
              <a:t>UNODC e investigación</a:t>
            </a:r>
          </a:p>
        </p:txBody>
      </p:sp>
      <p:sp>
        <p:nvSpPr>
          <p:cNvPr id="17" name="Rectangle 16">
            <a:extLst>
              <a:ext uri="{FF2B5EF4-FFF2-40B4-BE49-F238E27FC236}">
                <a16:creationId xmlns:a16="http://schemas.microsoft.com/office/drawing/2014/main" id="{54769E16-8C1A-D84F-9561-2A433392F26D}"/>
              </a:ext>
            </a:extLst>
          </p:cNvPr>
          <p:cNvSpPr/>
          <p:nvPr/>
        </p:nvSpPr>
        <p:spPr>
          <a:xfrm>
            <a:off x="10738134" y="1554937"/>
            <a:ext cx="1321594" cy="5139780"/>
          </a:xfrm>
          <a:prstGeom prst="rect">
            <a:avLst/>
          </a:prstGeom>
          <a:solidFill>
            <a:srgbClr val="009AD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3" name="Title 1">
            <a:extLst>
              <a:ext uri="{FF2B5EF4-FFF2-40B4-BE49-F238E27FC236}">
                <a16:creationId xmlns:a16="http://schemas.microsoft.com/office/drawing/2014/main" id="{C5FDF3E1-A5F1-024F-9B95-94FD06DAC8F1}"/>
              </a:ext>
            </a:extLst>
          </p:cNvPr>
          <p:cNvSpPr txBox="1">
            <a:spLocks/>
          </p:cNvSpPr>
          <p:nvPr/>
        </p:nvSpPr>
        <p:spPr>
          <a:xfrm>
            <a:off x="147203" y="905813"/>
            <a:ext cx="4812568" cy="30717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800" b="1" dirty="0">
              <a:solidFill>
                <a:srgbClr val="02457C"/>
              </a:solidFill>
              <a:latin typeface="Arial" panose="020B0604020202020204" pitchFamily="34" charset="0"/>
              <a:cs typeface="Arial" panose="020B0604020202020204" pitchFamily="34" charset="0"/>
            </a:endParaRPr>
          </a:p>
        </p:txBody>
      </p:sp>
      <p:pic>
        <p:nvPicPr>
          <p:cNvPr id="29" name="Picture 28">
            <a:extLst>
              <a:ext uri="{FF2B5EF4-FFF2-40B4-BE49-F238E27FC236}">
                <a16:creationId xmlns:a16="http://schemas.microsoft.com/office/drawing/2014/main" id="{9FD6DBD0-CAE3-BE4F-BAEA-2CAE23B952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30969" y="144222"/>
            <a:ext cx="1313828" cy="1313828"/>
          </a:xfrm>
          <a:prstGeom prst="rect">
            <a:avLst/>
          </a:prstGeom>
        </p:spPr>
      </p:pic>
      <p:grpSp>
        <p:nvGrpSpPr>
          <p:cNvPr id="38" name="Group 37">
            <a:extLst>
              <a:ext uri="{FF2B5EF4-FFF2-40B4-BE49-F238E27FC236}">
                <a16:creationId xmlns:a16="http://schemas.microsoft.com/office/drawing/2014/main" id="{46255C0E-1198-EC4F-B7CD-4AD294E07862}"/>
              </a:ext>
            </a:extLst>
          </p:cNvPr>
          <p:cNvGrpSpPr/>
          <p:nvPr/>
        </p:nvGrpSpPr>
        <p:grpSpPr>
          <a:xfrm>
            <a:off x="10537371" y="5211897"/>
            <a:ext cx="1649679" cy="1649679"/>
            <a:chOff x="10953552" y="5671622"/>
            <a:chExt cx="1189954" cy="1189954"/>
          </a:xfrm>
        </p:grpSpPr>
        <p:sp>
          <p:nvSpPr>
            <p:cNvPr id="39" name="Right Triangle 38">
              <a:extLst>
                <a:ext uri="{FF2B5EF4-FFF2-40B4-BE49-F238E27FC236}">
                  <a16:creationId xmlns:a16="http://schemas.microsoft.com/office/drawing/2014/main" id="{0F7B3E4D-9963-4D4C-AAE4-E0B4C4BC59EA}"/>
                </a:ext>
              </a:extLst>
            </p:cNvPr>
            <p:cNvSpPr/>
            <p:nvPr/>
          </p:nvSpPr>
          <p:spPr>
            <a:xfrm rot="16200000">
              <a:off x="10953552" y="5671622"/>
              <a:ext cx="1189954" cy="1189954"/>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pic>
          <p:nvPicPr>
            <p:cNvPr id="40" name="Picture 39">
              <a:extLst>
                <a:ext uri="{FF2B5EF4-FFF2-40B4-BE49-F238E27FC236}">
                  <a16:creationId xmlns:a16="http://schemas.microsoft.com/office/drawing/2014/main" id="{57098C1D-8220-104D-893F-C462F43F88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80307" y="6229095"/>
              <a:ext cx="479943" cy="479943"/>
            </a:xfrm>
            <a:prstGeom prst="rect">
              <a:avLst/>
            </a:prstGeom>
          </p:spPr>
        </p:pic>
      </p:grpSp>
      <p:grpSp>
        <p:nvGrpSpPr>
          <p:cNvPr id="52" name="Group 12">
            <a:extLst>
              <a:ext uri="{FF2B5EF4-FFF2-40B4-BE49-F238E27FC236}">
                <a16:creationId xmlns:a16="http://schemas.microsoft.com/office/drawing/2014/main" id="{62BD32DC-FCFA-4824-B9B0-A5169B20247E}"/>
              </a:ext>
            </a:extLst>
          </p:cNvPr>
          <p:cNvGrpSpPr/>
          <p:nvPr/>
        </p:nvGrpSpPr>
        <p:grpSpPr>
          <a:xfrm>
            <a:off x="4450266" y="4307814"/>
            <a:ext cx="2174975" cy="2139394"/>
            <a:chOff x="9675359" y="4339772"/>
            <a:chExt cx="5036457" cy="5036457"/>
          </a:xfrm>
        </p:grpSpPr>
        <p:sp>
          <p:nvSpPr>
            <p:cNvPr id="53" name="Oval 11">
              <a:extLst>
                <a:ext uri="{FF2B5EF4-FFF2-40B4-BE49-F238E27FC236}">
                  <a16:creationId xmlns:a16="http://schemas.microsoft.com/office/drawing/2014/main" id="{20A0B1CE-B7AF-4527-B614-317607887A94}"/>
                </a:ext>
              </a:extLst>
            </p:cNvPr>
            <p:cNvSpPr/>
            <p:nvPr/>
          </p:nvSpPr>
          <p:spPr>
            <a:xfrm>
              <a:off x="9675359" y="4339772"/>
              <a:ext cx="5036457" cy="5036457"/>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4" name="Isosceles Triangle 9">
              <a:extLst>
                <a:ext uri="{FF2B5EF4-FFF2-40B4-BE49-F238E27FC236}">
                  <a16:creationId xmlns:a16="http://schemas.microsoft.com/office/drawing/2014/main" id="{21423CBA-5DB9-4350-9D56-FA52DF080A41}"/>
                </a:ext>
              </a:extLst>
            </p:cNvPr>
            <p:cNvSpPr/>
            <p:nvPr/>
          </p:nvSpPr>
          <p:spPr>
            <a:xfrm rot="5400000">
              <a:off x="13198954" y="5759606"/>
              <a:ext cx="228600" cy="219678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grpSp>
        <p:nvGrpSpPr>
          <p:cNvPr id="55" name="Group 10">
            <a:extLst>
              <a:ext uri="{FF2B5EF4-FFF2-40B4-BE49-F238E27FC236}">
                <a16:creationId xmlns:a16="http://schemas.microsoft.com/office/drawing/2014/main" id="{703BA32C-65F9-40B9-8640-A2ECD3D1C2EF}"/>
              </a:ext>
            </a:extLst>
          </p:cNvPr>
          <p:cNvGrpSpPr/>
          <p:nvPr/>
        </p:nvGrpSpPr>
        <p:grpSpPr>
          <a:xfrm>
            <a:off x="4450266" y="4307814"/>
            <a:ext cx="2174975" cy="2139394"/>
            <a:chOff x="9675359" y="4339772"/>
            <a:chExt cx="5036457" cy="5036457"/>
          </a:xfrm>
        </p:grpSpPr>
        <p:sp>
          <p:nvSpPr>
            <p:cNvPr id="56" name="Oval 6">
              <a:extLst>
                <a:ext uri="{FF2B5EF4-FFF2-40B4-BE49-F238E27FC236}">
                  <a16:creationId xmlns:a16="http://schemas.microsoft.com/office/drawing/2014/main" id="{02696A2B-D69F-45FD-B59A-02230ABC8577}"/>
                </a:ext>
              </a:extLst>
            </p:cNvPr>
            <p:cNvSpPr/>
            <p:nvPr/>
          </p:nvSpPr>
          <p:spPr>
            <a:xfrm>
              <a:off x="9675359" y="4339772"/>
              <a:ext cx="5036457" cy="5036457"/>
            </a:xfrm>
            <a:prstGeom prst="ellipse">
              <a:avLst/>
            </a:prstGeom>
            <a:noFill/>
            <a:ln w="111125">
              <a:solidFill>
                <a:schemeClr val="bg1">
                  <a:alpha val="1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7" name="Isosceles Triangle 8">
              <a:extLst>
                <a:ext uri="{FF2B5EF4-FFF2-40B4-BE49-F238E27FC236}">
                  <a16:creationId xmlns:a16="http://schemas.microsoft.com/office/drawing/2014/main" id="{8E9EDD0F-3B6F-4C04-8C4A-80E7329D70B2}"/>
                </a:ext>
              </a:extLst>
            </p:cNvPr>
            <p:cNvSpPr/>
            <p:nvPr/>
          </p:nvSpPr>
          <p:spPr>
            <a:xfrm>
              <a:off x="12079287" y="5402432"/>
              <a:ext cx="228600" cy="129046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pic>
        <p:nvPicPr>
          <p:cNvPr id="71" name="Imagen 70" descr="Imagen que contiene ventilador, dispositivo&#10;&#10;Descripción generada con confianza alta">
            <a:extLst>
              <a:ext uri="{FF2B5EF4-FFF2-40B4-BE49-F238E27FC236}">
                <a16:creationId xmlns:a16="http://schemas.microsoft.com/office/drawing/2014/main" id="{BE0F9B3F-C6CE-48A7-BFEA-E719E1674BF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04489" y="2743812"/>
            <a:ext cx="320722" cy="270475"/>
          </a:xfrm>
          <a:prstGeom prst="rect">
            <a:avLst/>
          </a:prstGeom>
        </p:spPr>
      </p:pic>
      <p:pic>
        <p:nvPicPr>
          <p:cNvPr id="72" name="Imagen 71" descr="Imagen que contiene ventilador, dispositivo&#10;&#10;Descripción generada con confianza alta">
            <a:extLst>
              <a:ext uri="{FF2B5EF4-FFF2-40B4-BE49-F238E27FC236}">
                <a16:creationId xmlns:a16="http://schemas.microsoft.com/office/drawing/2014/main" id="{471B5110-F504-4CB5-9DF6-A8919D7D669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44010" y="4382902"/>
            <a:ext cx="320722" cy="270475"/>
          </a:xfrm>
          <a:prstGeom prst="rect">
            <a:avLst/>
          </a:prstGeom>
        </p:spPr>
      </p:pic>
      <p:pic>
        <p:nvPicPr>
          <p:cNvPr id="74" name="Imagen 73" descr="Imagen que contiene ventilador, dispositivo&#10;&#10;Descripción generada con confianza alta">
            <a:extLst>
              <a:ext uri="{FF2B5EF4-FFF2-40B4-BE49-F238E27FC236}">
                <a16:creationId xmlns:a16="http://schemas.microsoft.com/office/drawing/2014/main" id="{424E15C9-2522-4628-B376-1BE2210FDEC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00843" y="2021325"/>
            <a:ext cx="320722" cy="260130"/>
          </a:xfrm>
          <a:prstGeom prst="rect">
            <a:avLst/>
          </a:prstGeom>
        </p:spPr>
      </p:pic>
      <p:pic>
        <p:nvPicPr>
          <p:cNvPr id="75" name="Imagen 74" descr="Imagen que contiene ventilador, dispositivo&#10;&#10;Descripción generada con confianza alta">
            <a:extLst>
              <a:ext uri="{FF2B5EF4-FFF2-40B4-BE49-F238E27FC236}">
                <a16:creationId xmlns:a16="http://schemas.microsoft.com/office/drawing/2014/main" id="{10D6B8F9-1398-44BE-AE83-D65AAE3E62C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61359" y="2746406"/>
            <a:ext cx="337985" cy="267881"/>
          </a:xfrm>
          <a:prstGeom prst="rect">
            <a:avLst/>
          </a:prstGeom>
        </p:spPr>
      </p:pic>
      <p:sp>
        <p:nvSpPr>
          <p:cNvPr id="35" name="TextBox 26">
            <a:extLst>
              <a:ext uri="{FF2B5EF4-FFF2-40B4-BE49-F238E27FC236}">
                <a16:creationId xmlns:a16="http://schemas.microsoft.com/office/drawing/2014/main" id="{223E6F9C-114D-461F-BF7C-B39E7B1479A8}"/>
              </a:ext>
            </a:extLst>
          </p:cNvPr>
          <p:cNvSpPr txBox="1"/>
          <p:nvPr/>
        </p:nvSpPr>
        <p:spPr>
          <a:xfrm>
            <a:off x="-457321" y="3456789"/>
            <a:ext cx="10398388" cy="369332"/>
          </a:xfrm>
          <a:prstGeom prst="rect">
            <a:avLst/>
          </a:prstGeom>
          <a:noFill/>
        </p:spPr>
        <p:txBody>
          <a:bodyPr wrap="square" rtlCol="0" anchor="ctr">
            <a:spAutoFit/>
          </a:bodyPr>
          <a:lstStyle/>
          <a:p>
            <a:pPr lvl="0"/>
            <a:endParaRPr lang="es-MX" dirty="0"/>
          </a:p>
        </p:txBody>
      </p:sp>
      <p:cxnSp>
        <p:nvCxnSpPr>
          <p:cNvPr id="22" name="Straight Connector 21">
            <a:extLst>
              <a:ext uri="{FF2B5EF4-FFF2-40B4-BE49-F238E27FC236}">
                <a16:creationId xmlns:a16="http://schemas.microsoft.com/office/drawing/2014/main" id="{B1C96BCF-3D7A-4783-989A-827AF2CD5D73}"/>
              </a:ext>
            </a:extLst>
          </p:cNvPr>
          <p:cNvCxnSpPr>
            <a:cxnSpLocks/>
          </p:cNvCxnSpPr>
          <p:nvPr/>
        </p:nvCxnSpPr>
        <p:spPr>
          <a:xfrm>
            <a:off x="77445" y="1461280"/>
            <a:ext cx="10459926"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68163F65-F929-4C88-A03C-440707E63933}"/>
              </a:ext>
            </a:extLst>
          </p:cNvPr>
          <p:cNvSpPr/>
          <p:nvPr/>
        </p:nvSpPr>
        <p:spPr>
          <a:xfrm>
            <a:off x="406382" y="1745561"/>
            <a:ext cx="10262741" cy="5089278"/>
          </a:xfrm>
          <a:prstGeom prst="rect">
            <a:avLst/>
          </a:prstGeom>
        </p:spPr>
        <p:txBody>
          <a:bodyPr wrap="square">
            <a:spAutoFit/>
          </a:bodyPr>
          <a:lstStyle/>
          <a:p>
            <a:pPr marL="407670" marR="284480" indent="-342900" algn="just">
              <a:lnSpc>
                <a:spcPct val="102000"/>
              </a:lnSpc>
              <a:spcBef>
                <a:spcPts val="0"/>
              </a:spcBef>
              <a:spcAft>
                <a:spcPts val="0"/>
              </a:spcAft>
              <a:buFont typeface="Arial" panose="020B0604020202020204" pitchFamily="34" charset="0"/>
              <a:buChar char="•"/>
            </a:pPr>
            <a:r>
              <a:rPr lang="es-MX" sz="2000" dirty="0">
                <a:solidFill>
                  <a:srgbClr val="002E6D"/>
                </a:solidFill>
                <a:latin typeface="Arial Nova" panose="020B0504020202020204" pitchFamily="34" charset="0"/>
                <a:ea typeface="Georgia" panose="02040502050405020303" pitchFamily="18" charset="0"/>
                <a:cs typeface="Georgia" panose="02040502050405020303" pitchFamily="18" charset="0"/>
              </a:rPr>
              <a:t>Memorando de Entendimiento entre la </a:t>
            </a:r>
            <a:r>
              <a:rPr lang="es-MX" sz="2000" b="1" dirty="0">
                <a:solidFill>
                  <a:srgbClr val="002E6D"/>
                </a:solidFill>
                <a:latin typeface="Arial Nova" panose="020B0504020202020204" pitchFamily="34" charset="0"/>
                <a:ea typeface="Georgia" panose="02040502050405020303" pitchFamily="18" charset="0"/>
                <a:cs typeface="Georgia" panose="02040502050405020303" pitchFamily="18" charset="0"/>
              </a:rPr>
              <a:t>Oficina de las Naciones Unidas contra la Droga y el Delito (UNODC) y el Comité Olímpico Internacional </a:t>
            </a:r>
            <a:r>
              <a:rPr lang="es-MX" sz="2000" dirty="0">
                <a:solidFill>
                  <a:srgbClr val="002E6D"/>
                </a:solidFill>
                <a:latin typeface="Arial Nova" panose="020B0504020202020204" pitchFamily="34" charset="0"/>
                <a:ea typeface="Georgia" panose="02040502050405020303" pitchFamily="18" charset="0"/>
                <a:cs typeface="Georgia" panose="02040502050405020303" pitchFamily="18" charset="0"/>
              </a:rPr>
              <a:t>(COI), mayo de 2011. </a:t>
            </a:r>
          </a:p>
          <a:p>
            <a:pPr marL="64770" marR="284480" algn="just">
              <a:lnSpc>
                <a:spcPct val="102000"/>
              </a:lnSpc>
              <a:spcBef>
                <a:spcPts val="0"/>
              </a:spcBef>
              <a:spcAft>
                <a:spcPts val="0"/>
              </a:spcAft>
            </a:pPr>
            <a:endParaRPr lang="es-MX" sz="2000" dirty="0">
              <a:solidFill>
                <a:srgbClr val="002E6D"/>
              </a:solidFill>
              <a:latin typeface="Arial Nova" panose="020B0504020202020204" pitchFamily="34" charset="0"/>
              <a:ea typeface="Georgia" panose="02040502050405020303" pitchFamily="18" charset="0"/>
              <a:cs typeface="Georgia" panose="02040502050405020303" pitchFamily="18" charset="0"/>
            </a:endParaRPr>
          </a:p>
          <a:p>
            <a:pPr marL="407670" marR="284480" indent="-342900" algn="just">
              <a:lnSpc>
                <a:spcPct val="102000"/>
              </a:lnSpc>
              <a:spcBef>
                <a:spcPts val="0"/>
              </a:spcBef>
              <a:spcAft>
                <a:spcPts val="0"/>
              </a:spcAft>
              <a:buFont typeface="Arial" panose="020B0604020202020204" pitchFamily="34" charset="0"/>
              <a:buChar char="•"/>
            </a:pPr>
            <a:r>
              <a:rPr lang="es-MX" sz="2000" dirty="0">
                <a:solidFill>
                  <a:srgbClr val="002E6D"/>
                </a:solidFill>
                <a:latin typeface="Arial Nova" panose="020B0504020202020204" pitchFamily="34" charset="0"/>
                <a:ea typeface="Georgia" panose="02040502050405020303" pitchFamily="18" charset="0"/>
                <a:cs typeface="Georgia" panose="02040502050405020303" pitchFamily="18" charset="0"/>
              </a:rPr>
              <a:t>El Memorando establece un marco de cooperación entre estas organizaciones en los ámbitos de la </a:t>
            </a:r>
            <a:r>
              <a:rPr lang="es-MX" sz="2000" b="1" dirty="0">
                <a:solidFill>
                  <a:srgbClr val="002E6D"/>
                </a:solidFill>
                <a:latin typeface="Arial Nova" panose="020B0504020202020204" pitchFamily="34" charset="0"/>
                <a:ea typeface="Georgia" panose="02040502050405020303" pitchFamily="18" charset="0"/>
                <a:cs typeface="Georgia" panose="02040502050405020303" pitchFamily="18" charset="0"/>
              </a:rPr>
              <a:t>prevención y la lucha contra la corrupción en el deporte.</a:t>
            </a:r>
          </a:p>
          <a:p>
            <a:pPr marL="64770" marR="284480" algn="just">
              <a:lnSpc>
                <a:spcPct val="102000"/>
              </a:lnSpc>
              <a:spcBef>
                <a:spcPts val="0"/>
              </a:spcBef>
              <a:spcAft>
                <a:spcPts val="0"/>
              </a:spcAft>
            </a:pPr>
            <a:endParaRPr lang="es-MX" sz="2000" b="1" dirty="0">
              <a:solidFill>
                <a:srgbClr val="002E6D"/>
              </a:solidFill>
              <a:latin typeface="Arial Nova" panose="020B0504020202020204" pitchFamily="34" charset="0"/>
              <a:ea typeface="Georgia" panose="02040502050405020303" pitchFamily="18" charset="0"/>
              <a:cs typeface="Georgia" panose="02040502050405020303" pitchFamily="18" charset="0"/>
            </a:endParaRPr>
          </a:p>
          <a:p>
            <a:pPr marL="407670" marR="284480" indent="-342900" algn="just">
              <a:lnSpc>
                <a:spcPct val="102000"/>
              </a:lnSpc>
              <a:spcBef>
                <a:spcPts val="0"/>
              </a:spcBef>
              <a:spcAft>
                <a:spcPts val="0"/>
              </a:spcAft>
              <a:buFont typeface="Arial" panose="020B0604020202020204" pitchFamily="34" charset="0"/>
              <a:buChar char="•"/>
            </a:pPr>
            <a:r>
              <a:rPr lang="es-MX" sz="2000" dirty="0">
                <a:solidFill>
                  <a:srgbClr val="002E6D"/>
                </a:solidFill>
                <a:latin typeface="Arial Nova" panose="020B0504020202020204" pitchFamily="34" charset="0"/>
              </a:rPr>
              <a:t>UNODC es parte del </a:t>
            </a:r>
            <a:r>
              <a:rPr lang="es-MX" sz="2000" b="1" dirty="0">
                <a:solidFill>
                  <a:srgbClr val="002E6D"/>
                </a:solidFill>
                <a:latin typeface="Arial Nova" panose="020B0504020202020204" pitchFamily="34" charset="0"/>
              </a:rPr>
              <a:t>Grupo de Trabajo de la Asociación Internacional contra la Corrupción en el Deporte (IPACS): </a:t>
            </a:r>
            <a:r>
              <a:rPr lang="es-MX" sz="2000" dirty="0">
                <a:solidFill>
                  <a:srgbClr val="002E6D"/>
                </a:solidFill>
                <a:latin typeface="Arial Nova" panose="020B0504020202020204" pitchFamily="34" charset="0"/>
              </a:rPr>
              <a:t>COI, organizaciones deportivas internacionales, gobiernos, OCDE y el Consejo de Europa. </a:t>
            </a:r>
          </a:p>
          <a:p>
            <a:pPr marL="64770" marR="284480" algn="just">
              <a:lnSpc>
                <a:spcPct val="102000"/>
              </a:lnSpc>
              <a:spcBef>
                <a:spcPts val="0"/>
              </a:spcBef>
              <a:spcAft>
                <a:spcPts val="0"/>
              </a:spcAft>
            </a:pPr>
            <a:endParaRPr lang="es-MX" sz="2000" dirty="0">
              <a:solidFill>
                <a:srgbClr val="002E6D"/>
              </a:solidFill>
              <a:latin typeface="Arial Nova" panose="020B0504020202020204" pitchFamily="34" charset="0"/>
            </a:endParaRPr>
          </a:p>
          <a:p>
            <a:pPr marL="407670" marR="284480" indent="-342900" algn="just">
              <a:lnSpc>
                <a:spcPct val="102000"/>
              </a:lnSpc>
              <a:spcBef>
                <a:spcPts val="0"/>
              </a:spcBef>
              <a:spcAft>
                <a:spcPts val="0"/>
              </a:spcAft>
              <a:buFont typeface="Arial" panose="020B0604020202020204" pitchFamily="34" charset="0"/>
              <a:buChar char="•"/>
            </a:pPr>
            <a:r>
              <a:rPr lang="es-MX" sz="2000" dirty="0">
                <a:solidFill>
                  <a:srgbClr val="002E6D"/>
                </a:solidFill>
                <a:latin typeface="Arial Nova" panose="020B0504020202020204" pitchFamily="34" charset="0"/>
              </a:rPr>
              <a:t>El Grupo de Trabajo del IPACS tiene como objetivo </a:t>
            </a:r>
            <a:r>
              <a:rPr lang="es-MX" sz="2000" b="1" dirty="0">
                <a:solidFill>
                  <a:srgbClr val="002E6D"/>
                </a:solidFill>
                <a:latin typeface="Arial Nova" panose="020B0504020202020204" pitchFamily="34" charset="0"/>
              </a:rPr>
              <a:t>trabajar para reducir el riesgo de corrupción  y optimizar los procesos de cumplimiento </a:t>
            </a:r>
            <a:r>
              <a:rPr lang="es-MX" sz="2000" dirty="0">
                <a:solidFill>
                  <a:srgbClr val="002E6D"/>
                </a:solidFill>
                <a:latin typeface="Arial Nova" panose="020B0504020202020204" pitchFamily="34" charset="0"/>
              </a:rPr>
              <a:t>de los principios de buena gobernanza para mitigar el riesgo de corrupción.</a:t>
            </a:r>
          </a:p>
          <a:p>
            <a:pPr marL="64770" marR="285750" algn="just">
              <a:lnSpc>
                <a:spcPct val="101000"/>
              </a:lnSpc>
              <a:spcBef>
                <a:spcPts val="0"/>
              </a:spcBef>
              <a:spcAft>
                <a:spcPts val="0"/>
              </a:spcAft>
            </a:pPr>
            <a:endParaRPr lang="es-MX" sz="2000" b="1" dirty="0">
              <a:latin typeface="Arial Nova" panose="020B0504020202020204" pitchFamily="34" charset="0"/>
              <a:ea typeface="Georgia" panose="02040502050405020303" pitchFamily="18" charset="0"/>
              <a:cs typeface="Georgia" panose="02040502050405020303" pitchFamily="18" charset="0"/>
            </a:endParaRPr>
          </a:p>
          <a:p>
            <a:pPr marL="64770" marR="285750" algn="just">
              <a:lnSpc>
                <a:spcPct val="101000"/>
              </a:lnSpc>
              <a:spcBef>
                <a:spcPts val="0"/>
              </a:spcBef>
              <a:spcAft>
                <a:spcPts val="0"/>
              </a:spcAft>
            </a:pPr>
            <a:endParaRPr lang="es-MX" sz="2000" b="1" dirty="0">
              <a:latin typeface="Arial Nova" panose="020B0504020202020204" pitchFamily="34" charset="0"/>
              <a:ea typeface="Georgia" panose="02040502050405020303" pitchFamily="18" charset="0"/>
              <a:cs typeface="Georgia" panose="02040502050405020303" pitchFamily="18" charset="0"/>
            </a:endParaRPr>
          </a:p>
        </p:txBody>
      </p:sp>
    </p:spTree>
    <p:extLst>
      <p:ext uri="{BB962C8B-B14F-4D97-AF65-F5344CB8AC3E}">
        <p14:creationId xmlns:p14="http://schemas.microsoft.com/office/powerpoint/2010/main" val="36256651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uadroTexto 10">
            <a:extLst>
              <a:ext uri="{FF2B5EF4-FFF2-40B4-BE49-F238E27FC236}">
                <a16:creationId xmlns:a16="http://schemas.microsoft.com/office/drawing/2014/main" id="{EB5030D0-88C4-452A-8C05-79F1ABD676EE}"/>
              </a:ext>
            </a:extLst>
          </p:cNvPr>
          <p:cNvSpPr txBox="1"/>
          <p:nvPr/>
        </p:nvSpPr>
        <p:spPr>
          <a:xfrm>
            <a:off x="272674" y="461263"/>
            <a:ext cx="3810409" cy="523220"/>
          </a:xfrm>
          <a:prstGeom prst="rect">
            <a:avLst/>
          </a:prstGeom>
          <a:noFill/>
        </p:spPr>
        <p:txBody>
          <a:bodyPr wrap="square" rtlCol="0" anchor="ctr">
            <a:spAutoFit/>
          </a:bodyPr>
          <a:lstStyle/>
          <a:p>
            <a:pPr algn="ctr"/>
            <a:r>
              <a:rPr lang="es-MX" sz="2800" b="1" dirty="0">
                <a:solidFill>
                  <a:schemeClr val="bg1"/>
                </a:solidFill>
                <a:latin typeface="Franklin Gothic Book" panose="020B0503020102020204" pitchFamily="34" charset="0"/>
              </a:rPr>
              <a:t>Análisis e investigación</a:t>
            </a:r>
          </a:p>
        </p:txBody>
      </p:sp>
      <p:sp>
        <p:nvSpPr>
          <p:cNvPr id="17" name="Rectangle 16">
            <a:extLst>
              <a:ext uri="{FF2B5EF4-FFF2-40B4-BE49-F238E27FC236}">
                <a16:creationId xmlns:a16="http://schemas.microsoft.com/office/drawing/2014/main" id="{54769E16-8C1A-D84F-9561-2A433392F26D}"/>
              </a:ext>
            </a:extLst>
          </p:cNvPr>
          <p:cNvSpPr/>
          <p:nvPr/>
        </p:nvSpPr>
        <p:spPr>
          <a:xfrm>
            <a:off x="10738134" y="1554937"/>
            <a:ext cx="1321594" cy="5139780"/>
          </a:xfrm>
          <a:prstGeom prst="rect">
            <a:avLst/>
          </a:prstGeom>
          <a:solidFill>
            <a:srgbClr val="009AD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3" name="Title 1">
            <a:extLst>
              <a:ext uri="{FF2B5EF4-FFF2-40B4-BE49-F238E27FC236}">
                <a16:creationId xmlns:a16="http://schemas.microsoft.com/office/drawing/2014/main" id="{C5FDF3E1-A5F1-024F-9B95-94FD06DAC8F1}"/>
              </a:ext>
            </a:extLst>
          </p:cNvPr>
          <p:cNvSpPr txBox="1">
            <a:spLocks/>
          </p:cNvSpPr>
          <p:nvPr/>
        </p:nvSpPr>
        <p:spPr>
          <a:xfrm>
            <a:off x="147203" y="905813"/>
            <a:ext cx="4812568" cy="30717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800" b="1" dirty="0">
              <a:solidFill>
                <a:srgbClr val="02457C"/>
              </a:solidFill>
              <a:latin typeface="Arial" panose="020B0604020202020204" pitchFamily="34" charset="0"/>
              <a:cs typeface="Arial" panose="020B0604020202020204" pitchFamily="34" charset="0"/>
            </a:endParaRPr>
          </a:p>
        </p:txBody>
      </p:sp>
      <p:pic>
        <p:nvPicPr>
          <p:cNvPr id="29" name="Picture 28">
            <a:extLst>
              <a:ext uri="{FF2B5EF4-FFF2-40B4-BE49-F238E27FC236}">
                <a16:creationId xmlns:a16="http://schemas.microsoft.com/office/drawing/2014/main" id="{9FD6DBD0-CAE3-BE4F-BAEA-2CAE23B952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30969" y="144222"/>
            <a:ext cx="1313828" cy="1313828"/>
          </a:xfrm>
          <a:prstGeom prst="rect">
            <a:avLst/>
          </a:prstGeom>
        </p:spPr>
      </p:pic>
      <p:grpSp>
        <p:nvGrpSpPr>
          <p:cNvPr id="38" name="Group 37">
            <a:extLst>
              <a:ext uri="{FF2B5EF4-FFF2-40B4-BE49-F238E27FC236}">
                <a16:creationId xmlns:a16="http://schemas.microsoft.com/office/drawing/2014/main" id="{46255C0E-1198-EC4F-B7CD-4AD294E07862}"/>
              </a:ext>
            </a:extLst>
          </p:cNvPr>
          <p:cNvGrpSpPr/>
          <p:nvPr/>
        </p:nvGrpSpPr>
        <p:grpSpPr>
          <a:xfrm>
            <a:off x="10537371" y="5211897"/>
            <a:ext cx="1649679" cy="1649679"/>
            <a:chOff x="10953552" y="5671622"/>
            <a:chExt cx="1189954" cy="1189954"/>
          </a:xfrm>
        </p:grpSpPr>
        <p:sp>
          <p:nvSpPr>
            <p:cNvPr id="39" name="Right Triangle 38">
              <a:extLst>
                <a:ext uri="{FF2B5EF4-FFF2-40B4-BE49-F238E27FC236}">
                  <a16:creationId xmlns:a16="http://schemas.microsoft.com/office/drawing/2014/main" id="{0F7B3E4D-9963-4D4C-AAE4-E0B4C4BC59EA}"/>
                </a:ext>
              </a:extLst>
            </p:cNvPr>
            <p:cNvSpPr/>
            <p:nvPr/>
          </p:nvSpPr>
          <p:spPr>
            <a:xfrm rot="16200000">
              <a:off x="10953552" y="5671622"/>
              <a:ext cx="1189954" cy="1189954"/>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pic>
          <p:nvPicPr>
            <p:cNvPr id="40" name="Picture 39">
              <a:extLst>
                <a:ext uri="{FF2B5EF4-FFF2-40B4-BE49-F238E27FC236}">
                  <a16:creationId xmlns:a16="http://schemas.microsoft.com/office/drawing/2014/main" id="{57098C1D-8220-104D-893F-C462F43F88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80307" y="6229095"/>
              <a:ext cx="479943" cy="479943"/>
            </a:xfrm>
            <a:prstGeom prst="rect">
              <a:avLst/>
            </a:prstGeom>
          </p:spPr>
        </p:pic>
      </p:grpSp>
      <p:grpSp>
        <p:nvGrpSpPr>
          <p:cNvPr id="52" name="Group 12">
            <a:extLst>
              <a:ext uri="{FF2B5EF4-FFF2-40B4-BE49-F238E27FC236}">
                <a16:creationId xmlns:a16="http://schemas.microsoft.com/office/drawing/2014/main" id="{62BD32DC-FCFA-4824-B9B0-A5169B20247E}"/>
              </a:ext>
            </a:extLst>
          </p:cNvPr>
          <p:cNvGrpSpPr/>
          <p:nvPr/>
        </p:nvGrpSpPr>
        <p:grpSpPr>
          <a:xfrm>
            <a:off x="4450266" y="4307814"/>
            <a:ext cx="2174975" cy="2139394"/>
            <a:chOff x="9675359" y="4339772"/>
            <a:chExt cx="5036457" cy="5036457"/>
          </a:xfrm>
        </p:grpSpPr>
        <p:sp>
          <p:nvSpPr>
            <p:cNvPr id="53" name="Oval 11">
              <a:extLst>
                <a:ext uri="{FF2B5EF4-FFF2-40B4-BE49-F238E27FC236}">
                  <a16:creationId xmlns:a16="http://schemas.microsoft.com/office/drawing/2014/main" id="{20A0B1CE-B7AF-4527-B614-317607887A94}"/>
                </a:ext>
              </a:extLst>
            </p:cNvPr>
            <p:cNvSpPr/>
            <p:nvPr/>
          </p:nvSpPr>
          <p:spPr>
            <a:xfrm>
              <a:off x="9675359" y="4339772"/>
              <a:ext cx="5036457" cy="5036457"/>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4" name="Isosceles Triangle 9">
              <a:extLst>
                <a:ext uri="{FF2B5EF4-FFF2-40B4-BE49-F238E27FC236}">
                  <a16:creationId xmlns:a16="http://schemas.microsoft.com/office/drawing/2014/main" id="{21423CBA-5DB9-4350-9D56-FA52DF080A41}"/>
                </a:ext>
              </a:extLst>
            </p:cNvPr>
            <p:cNvSpPr/>
            <p:nvPr/>
          </p:nvSpPr>
          <p:spPr>
            <a:xfrm rot="5400000">
              <a:off x="13198954" y="5759606"/>
              <a:ext cx="228600" cy="219678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grpSp>
        <p:nvGrpSpPr>
          <p:cNvPr id="55" name="Group 10">
            <a:extLst>
              <a:ext uri="{FF2B5EF4-FFF2-40B4-BE49-F238E27FC236}">
                <a16:creationId xmlns:a16="http://schemas.microsoft.com/office/drawing/2014/main" id="{703BA32C-65F9-40B9-8640-A2ECD3D1C2EF}"/>
              </a:ext>
            </a:extLst>
          </p:cNvPr>
          <p:cNvGrpSpPr/>
          <p:nvPr/>
        </p:nvGrpSpPr>
        <p:grpSpPr>
          <a:xfrm>
            <a:off x="4450266" y="4307814"/>
            <a:ext cx="2174975" cy="2139394"/>
            <a:chOff x="9675359" y="4339772"/>
            <a:chExt cx="5036457" cy="5036457"/>
          </a:xfrm>
        </p:grpSpPr>
        <p:sp>
          <p:nvSpPr>
            <p:cNvPr id="56" name="Oval 6">
              <a:extLst>
                <a:ext uri="{FF2B5EF4-FFF2-40B4-BE49-F238E27FC236}">
                  <a16:creationId xmlns:a16="http://schemas.microsoft.com/office/drawing/2014/main" id="{02696A2B-D69F-45FD-B59A-02230ABC8577}"/>
                </a:ext>
              </a:extLst>
            </p:cNvPr>
            <p:cNvSpPr/>
            <p:nvPr/>
          </p:nvSpPr>
          <p:spPr>
            <a:xfrm>
              <a:off x="9675359" y="4339772"/>
              <a:ext cx="5036457" cy="5036457"/>
            </a:xfrm>
            <a:prstGeom prst="ellipse">
              <a:avLst/>
            </a:prstGeom>
            <a:noFill/>
            <a:ln w="111125">
              <a:solidFill>
                <a:schemeClr val="bg1">
                  <a:alpha val="1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7" name="Isosceles Triangle 8">
              <a:extLst>
                <a:ext uri="{FF2B5EF4-FFF2-40B4-BE49-F238E27FC236}">
                  <a16:creationId xmlns:a16="http://schemas.microsoft.com/office/drawing/2014/main" id="{8E9EDD0F-3B6F-4C04-8C4A-80E7329D70B2}"/>
                </a:ext>
              </a:extLst>
            </p:cNvPr>
            <p:cNvSpPr/>
            <p:nvPr/>
          </p:nvSpPr>
          <p:spPr>
            <a:xfrm>
              <a:off x="12079287" y="5402432"/>
              <a:ext cx="228600" cy="129046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pic>
        <p:nvPicPr>
          <p:cNvPr id="71" name="Imagen 70" descr="Imagen que contiene ventilador, dispositivo&#10;&#10;Descripción generada con confianza alta">
            <a:extLst>
              <a:ext uri="{FF2B5EF4-FFF2-40B4-BE49-F238E27FC236}">
                <a16:creationId xmlns:a16="http://schemas.microsoft.com/office/drawing/2014/main" id="{BE0F9B3F-C6CE-48A7-BFEA-E719E1674BF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04489" y="2743812"/>
            <a:ext cx="320722" cy="270475"/>
          </a:xfrm>
          <a:prstGeom prst="rect">
            <a:avLst/>
          </a:prstGeom>
        </p:spPr>
      </p:pic>
      <p:pic>
        <p:nvPicPr>
          <p:cNvPr id="72" name="Imagen 71" descr="Imagen que contiene ventilador, dispositivo&#10;&#10;Descripción generada con confianza alta">
            <a:extLst>
              <a:ext uri="{FF2B5EF4-FFF2-40B4-BE49-F238E27FC236}">
                <a16:creationId xmlns:a16="http://schemas.microsoft.com/office/drawing/2014/main" id="{471B5110-F504-4CB5-9DF6-A8919D7D669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44010" y="4382902"/>
            <a:ext cx="320722" cy="270475"/>
          </a:xfrm>
          <a:prstGeom prst="rect">
            <a:avLst/>
          </a:prstGeom>
        </p:spPr>
      </p:pic>
      <p:pic>
        <p:nvPicPr>
          <p:cNvPr id="74" name="Imagen 73" descr="Imagen que contiene ventilador, dispositivo&#10;&#10;Descripción generada con confianza alta">
            <a:extLst>
              <a:ext uri="{FF2B5EF4-FFF2-40B4-BE49-F238E27FC236}">
                <a16:creationId xmlns:a16="http://schemas.microsoft.com/office/drawing/2014/main" id="{424E15C9-2522-4628-B376-1BE2210FDEC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00843" y="2021325"/>
            <a:ext cx="320722" cy="260130"/>
          </a:xfrm>
          <a:prstGeom prst="rect">
            <a:avLst/>
          </a:prstGeom>
        </p:spPr>
      </p:pic>
      <p:pic>
        <p:nvPicPr>
          <p:cNvPr id="75" name="Imagen 74" descr="Imagen que contiene ventilador, dispositivo&#10;&#10;Descripción generada con confianza alta">
            <a:extLst>
              <a:ext uri="{FF2B5EF4-FFF2-40B4-BE49-F238E27FC236}">
                <a16:creationId xmlns:a16="http://schemas.microsoft.com/office/drawing/2014/main" id="{10D6B8F9-1398-44BE-AE83-D65AAE3E62C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61359" y="2746406"/>
            <a:ext cx="337985" cy="267881"/>
          </a:xfrm>
          <a:prstGeom prst="rect">
            <a:avLst/>
          </a:prstGeom>
        </p:spPr>
      </p:pic>
      <p:sp>
        <p:nvSpPr>
          <p:cNvPr id="35" name="TextBox 26">
            <a:extLst>
              <a:ext uri="{FF2B5EF4-FFF2-40B4-BE49-F238E27FC236}">
                <a16:creationId xmlns:a16="http://schemas.microsoft.com/office/drawing/2014/main" id="{223E6F9C-114D-461F-BF7C-B39E7B1479A8}"/>
              </a:ext>
            </a:extLst>
          </p:cNvPr>
          <p:cNvSpPr txBox="1"/>
          <p:nvPr/>
        </p:nvSpPr>
        <p:spPr>
          <a:xfrm>
            <a:off x="-457321" y="3456789"/>
            <a:ext cx="10398388" cy="369332"/>
          </a:xfrm>
          <a:prstGeom prst="rect">
            <a:avLst/>
          </a:prstGeom>
          <a:noFill/>
        </p:spPr>
        <p:txBody>
          <a:bodyPr wrap="square" rtlCol="0" anchor="ctr">
            <a:spAutoFit/>
          </a:bodyPr>
          <a:lstStyle/>
          <a:p>
            <a:pPr lvl="0"/>
            <a:endParaRPr lang="es-MX" dirty="0"/>
          </a:p>
        </p:txBody>
      </p:sp>
      <p:cxnSp>
        <p:nvCxnSpPr>
          <p:cNvPr id="22" name="Straight Connector 21">
            <a:extLst>
              <a:ext uri="{FF2B5EF4-FFF2-40B4-BE49-F238E27FC236}">
                <a16:creationId xmlns:a16="http://schemas.microsoft.com/office/drawing/2014/main" id="{B1C96BCF-3D7A-4783-989A-827AF2CD5D73}"/>
              </a:ext>
            </a:extLst>
          </p:cNvPr>
          <p:cNvCxnSpPr>
            <a:cxnSpLocks/>
          </p:cNvCxnSpPr>
          <p:nvPr/>
        </p:nvCxnSpPr>
        <p:spPr>
          <a:xfrm>
            <a:off x="77445" y="1461280"/>
            <a:ext cx="10459926"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68163F65-F929-4C88-A03C-440707E63933}"/>
              </a:ext>
            </a:extLst>
          </p:cNvPr>
          <p:cNvSpPr/>
          <p:nvPr/>
        </p:nvSpPr>
        <p:spPr>
          <a:xfrm>
            <a:off x="423661" y="1658790"/>
            <a:ext cx="10398388" cy="1949188"/>
          </a:xfrm>
          <a:prstGeom prst="rect">
            <a:avLst/>
          </a:prstGeom>
        </p:spPr>
        <p:txBody>
          <a:bodyPr wrap="square">
            <a:spAutoFit/>
          </a:bodyPr>
          <a:lstStyle/>
          <a:p>
            <a:pPr marL="407670" marR="284480" indent="-342900" algn="just">
              <a:lnSpc>
                <a:spcPct val="102000"/>
              </a:lnSpc>
              <a:spcBef>
                <a:spcPts val="1160"/>
              </a:spcBef>
              <a:spcAft>
                <a:spcPts val="0"/>
              </a:spcAft>
              <a:buFont typeface="Arial" panose="020B0604020202020204" pitchFamily="34" charset="0"/>
              <a:buChar char="•"/>
            </a:pPr>
            <a:r>
              <a:rPr lang="es-MX" sz="2000" b="1" dirty="0">
                <a:solidFill>
                  <a:srgbClr val="002E6D"/>
                </a:solidFill>
                <a:latin typeface="Arial Nova" panose="020B0504020202020204" pitchFamily="34" charset="0"/>
                <a:ea typeface="Georgia" panose="02040502050405020303" pitchFamily="18" charset="0"/>
                <a:cs typeface="Georgia" panose="02040502050405020303" pitchFamily="18" charset="0"/>
              </a:rPr>
              <a:t>Resolución</a:t>
            </a:r>
            <a:r>
              <a:rPr lang="es-MX" sz="2000" b="1" spc="-80" dirty="0">
                <a:solidFill>
                  <a:srgbClr val="002E6D"/>
                </a:solidFill>
                <a:latin typeface="Arial Nova" panose="020B0504020202020204" pitchFamily="34" charset="0"/>
                <a:ea typeface="Georgia" panose="02040502050405020303" pitchFamily="18" charset="0"/>
                <a:cs typeface="Georgia" panose="02040502050405020303" pitchFamily="18" charset="0"/>
              </a:rPr>
              <a:t> </a:t>
            </a:r>
            <a:r>
              <a:rPr lang="es-MX" sz="2000" b="1" dirty="0">
                <a:solidFill>
                  <a:srgbClr val="002E6D"/>
                </a:solidFill>
                <a:latin typeface="Arial Nova" panose="020B0504020202020204" pitchFamily="34" charset="0"/>
                <a:ea typeface="Georgia" panose="02040502050405020303" pitchFamily="18" charset="0"/>
                <a:cs typeface="Georgia" panose="02040502050405020303" pitchFamily="18" charset="0"/>
              </a:rPr>
              <a:t>7/8</a:t>
            </a:r>
            <a:r>
              <a:rPr lang="es-MX" sz="2000" b="1" spc="-90" dirty="0">
                <a:solidFill>
                  <a:srgbClr val="002E6D"/>
                </a:solidFill>
                <a:latin typeface="Arial Nova" panose="020B0504020202020204" pitchFamily="34" charset="0"/>
                <a:ea typeface="Georgia" panose="02040502050405020303" pitchFamily="18" charset="0"/>
                <a:cs typeface="Georgia" panose="02040502050405020303" pitchFamily="18" charset="0"/>
              </a:rPr>
              <a:t> </a:t>
            </a:r>
            <a:r>
              <a:rPr lang="es-MX" sz="2000" b="1" dirty="0">
                <a:solidFill>
                  <a:srgbClr val="002E6D"/>
                </a:solidFill>
                <a:latin typeface="Arial Nova" panose="020B0504020202020204" pitchFamily="34" charset="0"/>
                <a:ea typeface="Georgia" panose="02040502050405020303" pitchFamily="18" charset="0"/>
                <a:cs typeface="Georgia" panose="02040502050405020303" pitchFamily="18" charset="0"/>
              </a:rPr>
              <a:t>sobre</a:t>
            </a:r>
            <a:r>
              <a:rPr lang="es-MX" sz="2000" b="1" spc="-90" dirty="0">
                <a:solidFill>
                  <a:srgbClr val="002E6D"/>
                </a:solidFill>
                <a:latin typeface="Arial Nova" panose="020B0504020202020204" pitchFamily="34" charset="0"/>
                <a:ea typeface="Georgia" panose="02040502050405020303" pitchFamily="18" charset="0"/>
                <a:cs typeface="Georgia" panose="02040502050405020303" pitchFamily="18" charset="0"/>
              </a:rPr>
              <a:t> </a:t>
            </a:r>
            <a:r>
              <a:rPr lang="es-MX" sz="2000" b="1" dirty="0">
                <a:solidFill>
                  <a:srgbClr val="002E6D"/>
                </a:solidFill>
                <a:latin typeface="Arial Nova" panose="020B0504020202020204" pitchFamily="34" charset="0"/>
                <a:ea typeface="Georgia" panose="02040502050405020303" pitchFamily="18" charset="0"/>
                <a:cs typeface="Georgia" panose="02040502050405020303" pitchFamily="18" charset="0"/>
              </a:rPr>
              <a:t>Corrupción</a:t>
            </a:r>
            <a:r>
              <a:rPr lang="es-MX" sz="2000" b="1" spc="-80" dirty="0">
                <a:solidFill>
                  <a:srgbClr val="002E6D"/>
                </a:solidFill>
                <a:latin typeface="Arial Nova" panose="020B0504020202020204" pitchFamily="34" charset="0"/>
                <a:ea typeface="Georgia" panose="02040502050405020303" pitchFamily="18" charset="0"/>
                <a:cs typeface="Georgia" panose="02040502050405020303" pitchFamily="18" charset="0"/>
              </a:rPr>
              <a:t> </a:t>
            </a:r>
            <a:r>
              <a:rPr lang="es-MX" sz="2000" b="1" dirty="0">
                <a:solidFill>
                  <a:srgbClr val="002E6D"/>
                </a:solidFill>
                <a:latin typeface="Arial Nova" panose="020B0504020202020204" pitchFamily="34" charset="0"/>
                <a:ea typeface="Georgia" panose="02040502050405020303" pitchFamily="18" charset="0"/>
                <a:cs typeface="Georgia" panose="02040502050405020303" pitchFamily="18" charset="0"/>
              </a:rPr>
              <a:t>en</a:t>
            </a:r>
            <a:r>
              <a:rPr lang="es-MX" sz="2000" b="1" spc="-80" dirty="0">
                <a:solidFill>
                  <a:srgbClr val="002E6D"/>
                </a:solidFill>
                <a:latin typeface="Arial Nova" panose="020B0504020202020204" pitchFamily="34" charset="0"/>
                <a:ea typeface="Georgia" panose="02040502050405020303" pitchFamily="18" charset="0"/>
                <a:cs typeface="Georgia" panose="02040502050405020303" pitchFamily="18" charset="0"/>
              </a:rPr>
              <a:t> </a:t>
            </a:r>
            <a:r>
              <a:rPr lang="es-MX" sz="2000" b="1" dirty="0">
                <a:solidFill>
                  <a:srgbClr val="002E6D"/>
                </a:solidFill>
                <a:latin typeface="Arial Nova" panose="020B0504020202020204" pitchFamily="34" charset="0"/>
                <a:ea typeface="Georgia" panose="02040502050405020303" pitchFamily="18" charset="0"/>
                <a:cs typeface="Georgia" panose="02040502050405020303" pitchFamily="18" charset="0"/>
              </a:rPr>
              <a:t>el</a:t>
            </a:r>
            <a:r>
              <a:rPr lang="es-MX" sz="2000" b="1" spc="-80" dirty="0">
                <a:solidFill>
                  <a:srgbClr val="002E6D"/>
                </a:solidFill>
                <a:latin typeface="Arial Nova" panose="020B0504020202020204" pitchFamily="34" charset="0"/>
                <a:ea typeface="Georgia" panose="02040502050405020303" pitchFamily="18" charset="0"/>
                <a:cs typeface="Georgia" panose="02040502050405020303" pitchFamily="18" charset="0"/>
              </a:rPr>
              <a:t> </a:t>
            </a:r>
            <a:r>
              <a:rPr lang="es-MX" sz="2000" b="1" dirty="0">
                <a:solidFill>
                  <a:srgbClr val="002E6D"/>
                </a:solidFill>
                <a:latin typeface="Arial Nova" panose="020B0504020202020204" pitchFamily="34" charset="0"/>
                <a:ea typeface="Georgia" panose="02040502050405020303" pitchFamily="18" charset="0"/>
                <a:cs typeface="Georgia" panose="02040502050405020303" pitchFamily="18" charset="0"/>
              </a:rPr>
              <a:t>deporte</a:t>
            </a:r>
            <a:r>
              <a:rPr lang="es-MX" sz="2000" b="1" spc="-85" dirty="0">
                <a:solidFill>
                  <a:srgbClr val="002E6D"/>
                </a:solidFill>
                <a:latin typeface="Arial Nova" panose="020B0504020202020204" pitchFamily="34" charset="0"/>
                <a:ea typeface="Georgia" panose="02040502050405020303" pitchFamily="18" charset="0"/>
                <a:cs typeface="Georgia" panose="02040502050405020303" pitchFamily="18" charset="0"/>
              </a:rPr>
              <a:t> </a:t>
            </a:r>
            <a:r>
              <a:rPr lang="es-MX" sz="2000" dirty="0">
                <a:solidFill>
                  <a:srgbClr val="002E6D"/>
                </a:solidFill>
                <a:latin typeface="Arial Nova" panose="020B0504020202020204" pitchFamily="34" charset="0"/>
                <a:ea typeface="Georgia" panose="02040502050405020303" pitchFamily="18" charset="0"/>
                <a:cs typeface="Georgia" panose="02040502050405020303" pitchFamily="18" charset="0"/>
              </a:rPr>
              <a:t>en</a:t>
            </a:r>
            <a:r>
              <a:rPr lang="es-MX" sz="2000" spc="-85" dirty="0">
                <a:solidFill>
                  <a:srgbClr val="002E6D"/>
                </a:solidFill>
                <a:latin typeface="Arial Nova" panose="020B0504020202020204" pitchFamily="34" charset="0"/>
                <a:ea typeface="Georgia" panose="02040502050405020303" pitchFamily="18" charset="0"/>
                <a:cs typeface="Georgia" panose="02040502050405020303" pitchFamily="18" charset="0"/>
              </a:rPr>
              <a:t> </a:t>
            </a:r>
            <a:r>
              <a:rPr lang="es-MX" sz="2000" dirty="0">
                <a:solidFill>
                  <a:srgbClr val="002E6D"/>
                </a:solidFill>
                <a:latin typeface="Arial Nova" panose="020B0504020202020204" pitchFamily="34" charset="0"/>
                <a:ea typeface="Georgia" panose="02040502050405020303" pitchFamily="18" charset="0"/>
                <a:cs typeface="Georgia" panose="02040502050405020303" pitchFamily="18" charset="0"/>
              </a:rPr>
              <a:t>2017</a:t>
            </a:r>
            <a:r>
              <a:rPr lang="es-MX" sz="2000" spc="-75" dirty="0">
                <a:solidFill>
                  <a:srgbClr val="002E6D"/>
                </a:solidFill>
                <a:latin typeface="Arial Nova" panose="020B0504020202020204" pitchFamily="34" charset="0"/>
                <a:ea typeface="Georgia" panose="02040502050405020303" pitchFamily="18" charset="0"/>
                <a:cs typeface="Georgia" panose="02040502050405020303" pitchFamily="18" charset="0"/>
              </a:rPr>
              <a:t> de la </a:t>
            </a:r>
            <a:r>
              <a:rPr lang="es-MX" sz="2000" dirty="0">
                <a:solidFill>
                  <a:srgbClr val="002E6D"/>
                </a:solidFill>
                <a:latin typeface="Arial Nova" panose="020B0504020202020204" pitchFamily="34" charset="0"/>
                <a:ea typeface="Georgia" panose="02040502050405020303" pitchFamily="18" charset="0"/>
                <a:cs typeface="Georgia" panose="02040502050405020303" pitchFamily="18" charset="0"/>
              </a:rPr>
              <a:t>Conferencia</a:t>
            </a:r>
            <a:r>
              <a:rPr lang="es-MX" sz="2000" spc="-150" dirty="0">
                <a:solidFill>
                  <a:srgbClr val="002E6D"/>
                </a:solidFill>
                <a:latin typeface="Arial Nova" panose="020B0504020202020204" pitchFamily="34" charset="0"/>
                <a:ea typeface="Georgia" panose="02040502050405020303" pitchFamily="18" charset="0"/>
                <a:cs typeface="Georgia" panose="02040502050405020303" pitchFamily="18" charset="0"/>
              </a:rPr>
              <a:t> </a:t>
            </a:r>
            <a:r>
              <a:rPr lang="es-MX" sz="2000" dirty="0">
                <a:solidFill>
                  <a:srgbClr val="002E6D"/>
                </a:solidFill>
                <a:latin typeface="Arial Nova" panose="020B0504020202020204" pitchFamily="34" charset="0"/>
                <a:ea typeface="Georgia" panose="02040502050405020303" pitchFamily="18" charset="0"/>
                <a:cs typeface="Georgia" panose="02040502050405020303" pitchFamily="18" charset="0"/>
              </a:rPr>
              <a:t>de</a:t>
            </a:r>
            <a:r>
              <a:rPr lang="es-MX" sz="2000" spc="-150" dirty="0">
                <a:solidFill>
                  <a:srgbClr val="002E6D"/>
                </a:solidFill>
                <a:latin typeface="Arial Nova" panose="020B0504020202020204" pitchFamily="34" charset="0"/>
                <a:ea typeface="Georgia" panose="02040502050405020303" pitchFamily="18" charset="0"/>
                <a:cs typeface="Georgia" panose="02040502050405020303" pitchFamily="18" charset="0"/>
              </a:rPr>
              <a:t> </a:t>
            </a:r>
            <a:r>
              <a:rPr lang="es-MX" sz="2000" dirty="0">
                <a:solidFill>
                  <a:srgbClr val="002E6D"/>
                </a:solidFill>
                <a:latin typeface="Arial Nova" panose="020B0504020202020204" pitchFamily="34" charset="0"/>
                <a:ea typeface="Georgia" panose="02040502050405020303" pitchFamily="18" charset="0"/>
                <a:cs typeface="Georgia" panose="02040502050405020303" pitchFamily="18" charset="0"/>
              </a:rPr>
              <a:t>los</a:t>
            </a:r>
            <a:r>
              <a:rPr lang="es-MX" sz="2000" spc="-145" dirty="0">
                <a:solidFill>
                  <a:srgbClr val="002E6D"/>
                </a:solidFill>
                <a:latin typeface="Arial Nova" panose="020B0504020202020204" pitchFamily="34" charset="0"/>
                <a:ea typeface="Georgia" panose="02040502050405020303" pitchFamily="18" charset="0"/>
                <a:cs typeface="Georgia" panose="02040502050405020303" pitchFamily="18" charset="0"/>
              </a:rPr>
              <a:t> </a:t>
            </a:r>
            <a:r>
              <a:rPr lang="es-MX" sz="2000" dirty="0">
                <a:solidFill>
                  <a:srgbClr val="002E6D"/>
                </a:solidFill>
                <a:latin typeface="Arial Nova" panose="020B0504020202020204" pitchFamily="34" charset="0"/>
                <a:ea typeface="Georgia" panose="02040502050405020303" pitchFamily="18" charset="0"/>
                <a:cs typeface="Georgia" panose="02040502050405020303" pitchFamily="18" charset="0"/>
              </a:rPr>
              <a:t>Estados</a:t>
            </a:r>
            <a:r>
              <a:rPr lang="es-MX" sz="2000" spc="-145" dirty="0">
                <a:solidFill>
                  <a:srgbClr val="002E6D"/>
                </a:solidFill>
                <a:latin typeface="Arial Nova" panose="020B0504020202020204" pitchFamily="34" charset="0"/>
                <a:ea typeface="Georgia" panose="02040502050405020303" pitchFamily="18" charset="0"/>
                <a:cs typeface="Georgia" panose="02040502050405020303" pitchFamily="18" charset="0"/>
              </a:rPr>
              <a:t> </a:t>
            </a:r>
            <a:r>
              <a:rPr lang="es-MX" sz="2000" dirty="0">
                <a:solidFill>
                  <a:srgbClr val="002E6D"/>
                </a:solidFill>
                <a:latin typeface="Arial Nova" panose="020B0504020202020204" pitchFamily="34" charset="0"/>
                <a:ea typeface="Georgia" panose="02040502050405020303" pitchFamily="18" charset="0"/>
                <a:cs typeface="Georgia" panose="02040502050405020303" pitchFamily="18" charset="0"/>
              </a:rPr>
              <a:t>parte</a:t>
            </a:r>
            <a:r>
              <a:rPr lang="es-MX" sz="2000" spc="-140" dirty="0">
                <a:solidFill>
                  <a:srgbClr val="002E6D"/>
                </a:solidFill>
                <a:latin typeface="Arial Nova" panose="020B0504020202020204" pitchFamily="34" charset="0"/>
                <a:ea typeface="Georgia" panose="02040502050405020303" pitchFamily="18" charset="0"/>
                <a:cs typeface="Georgia" panose="02040502050405020303" pitchFamily="18" charset="0"/>
              </a:rPr>
              <a:t> </a:t>
            </a:r>
            <a:r>
              <a:rPr lang="es-MX" sz="2000" dirty="0">
                <a:solidFill>
                  <a:srgbClr val="002E6D"/>
                </a:solidFill>
                <a:latin typeface="Arial Nova" panose="020B0504020202020204" pitchFamily="34" charset="0"/>
                <a:ea typeface="Georgia" panose="02040502050405020303" pitchFamily="18" charset="0"/>
                <a:cs typeface="Georgia" panose="02040502050405020303" pitchFamily="18" charset="0"/>
              </a:rPr>
              <a:t>de</a:t>
            </a:r>
            <a:r>
              <a:rPr lang="es-MX" sz="2000" spc="-145" dirty="0">
                <a:solidFill>
                  <a:srgbClr val="002E6D"/>
                </a:solidFill>
                <a:latin typeface="Arial Nova" panose="020B0504020202020204" pitchFamily="34" charset="0"/>
                <a:ea typeface="Georgia" panose="02040502050405020303" pitchFamily="18" charset="0"/>
                <a:cs typeface="Georgia" panose="02040502050405020303" pitchFamily="18" charset="0"/>
              </a:rPr>
              <a:t> </a:t>
            </a:r>
            <a:r>
              <a:rPr lang="es-MX" sz="2000" dirty="0">
                <a:solidFill>
                  <a:srgbClr val="002E6D"/>
                </a:solidFill>
                <a:latin typeface="Arial Nova" panose="020B0504020202020204" pitchFamily="34" charset="0"/>
                <a:ea typeface="Georgia" panose="02040502050405020303" pitchFamily="18" charset="0"/>
                <a:cs typeface="Georgia" panose="02040502050405020303" pitchFamily="18" charset="0"/>
              </a:rPr>
              <a:t>la</a:t>
            </a:r>
            <a:r>
              <a:rPr lang="es-MX" sz="2000" spc="-150" dirty="0">
                <a:solidFill>
                  <a:srgbClr val="002E6D"/>
                </a:solidFill>
                <a:latin typeface="Arial Nova" panose="020B0504020202020204" pitchFamily="34" charset="0"/>
                <a:ea typeface="Georgia" panose="02040502050405020303" pitchFamily="18" charset="0"/>
                <a:cs typeface="Georgia" panose="02040502050405020303" pitchFamily="18" charset="0"/>
              </a:rPr>
              <a:t> </a:t>
            </a:r>
            <a:r>
              <a:rPr lang="es-MX" sz="2000" dirty="0">
                <a:solidFill>
                  <a:srgbClr val="002E6D"/>
                </a:solidFill>
                <a:latin typeface="Arial Nova" panose="020B0504020202020204" pitchFamily="34" charset="0"/>
                <a:ea typeface="Georgia" panose="02040502050405020303" pitchFamily="18" charset="0"/>
                <a:cs typeface="Georgia" panose="02040502050405020303" pitchFamily="18" charset="0"/>
              </a:rPr>
              <a:t>UNCAC:</a:t>
            </a:r>
            <a:r>
              <a:rPr lang="es-MX" sz="2000" spc="-150" dirty="0">
                <a:solidFill>
                  <a:srgbClr val="002E6D"/>
                </a:solidFill>
                <a:latin typeface="Arial Nova" panose="020B0504020202020204" pitchFamily="34" charset="0"/>
                <a:ea typeface="Georgia" panose="02040502050405020303" pitchFamily="18" charset="0"/>
                <a:cs typeface="Georgia" panose="02040502050405020303" pitchFamily="18" charset="0"/>
              </a:rPr>
              <a:t> necesidad de </a:t>
            </a:r>
            <a:r>
              <a:rPr lang="es-MX" sz="2000" dirty="0">
                <a:solidFill>
                  <a:srgbClr val="002E6D"/>
                </a:solidFill>
                <a:latin typeface="Arial Nova" panose="020B0504020202020204" pitchFamily="34" charset="0"/>
                <a:ea typeface="Georgia" panose="02040502050405020303" pitchFamily="18" charset="0"/>
                <a:cs typeface="Georgia" panose="02040502050405020303" pitchFamily="18" charset="0"/>
              </a:rPr>
              <a:t>combatir</a:t>
            </a:r>
            <a:r>
              <a:rPr lang="es-MX" sz="2000" spc="-50" dirty="0">
                <a:solidFill>
                  <a:srgbClr val="002E6D"/>
                </a:solidFill>
                <a:latin typeface="Arial Nova" panose="020B0504020202020204" pitchFamily="34" charset="0"/>
                <a:ea typeface="Georgia" panose="02040502050405020303" pitchFamily="18" charset="0"/>
                <a:cs typeface="Georgia" panose="02040502050405020303" pitchFamily="18" charset="0"/>
              </a:rPr>
              <a:t> la corrupción en el deporte.</a:t>
            </a:r>
          </a:p>
          <a:p>
            <a:pPr marL="64770" marR="284480" algn="just">
              <a:lnSpc>
                <a:spcPct val="102000"/>
              </a:lnSpc>
              <a:spcBef>
                <a:spcPts val="1160"/>
              </a:spcBef>
              <a:spcAft>
                <a:spcPts val="0"/>
              </a:spcAft>
            </a:pPr>
            <a:endParaRPr lang="es-MX" sz="2000" dirty="0">
              <a:solidFill>
                <a:srgbClr val="002E6D"/>
              </a:solidFill>
              <a:latin typeface="Arial Nova" panose="020B0504020202020204" pitchFamily="34" charset="0"/>
              <a:ea typeface="Georgia" panose="02040502050405020303" pitchFamily="18" charset="0"/>
              <a:cs typeface="Georgia" panose="02040502050405020303" pitchFamily="18" charset="0"/>
            </a:endParaRPr>
          </a:p>
          <a:p>
            <a:pPr marL="407670" marR="284480" indent="-342900" algn="just">
              <a:lnSpc>
                <a:spcPct val="102000"/>
              </a:lnSpc>
              <a:spcBef>
                <a:spcPts val="1160"/>
              </a:spcBef>
              <a:spcAft>
                <a:spcPts val="0"/>
              </a:spcAft>
              <a:buFont typeface="Arial" panose="020B0604020202020204" pitchFamily="34" charset="0"/>
              <a:buChar char="•"/>
            </a:pPr>
            <a:r>
              <a:rPr lang="es-MX" sz="2000" b="1" dirty="0">
                <a:solidFill>
                  <a:srgbClr val="002E6D"/>
                </a:solidFill>
                <a:latin typeface="Arial Nova" panose="020B0504020202020204" pitchFamily="34" charset="0"/>
                <a:ea typeface="Georgia" panose="02040502050405020303" pitchFamily="18" charset="0"/>
                <a:cs typeface="Georgia" panose="02040502050405020303" pitchFamily="18" charset="0"/>
              </a:rPr>
              <a:t>Resolución</a:t>
            </a:r>
            <a:r>
              <a:rPr lang="es-MX" sz="2000" b="1" spc="-100" dirty="0">
                <a:solidFill>
                  <a:srgbClr val="002E6D"/>
                </a:solidFill>
                <a:latin typeface="Arial Nova" panose="020B0504020202020204" pitchFamily="34" charset="0"/>
                <a:ea typeface="Georgia" panose="02040502050405020303" pitchFamily="18" charset="0"/>
                <a:cs typeface="Georgia" panose="02040502050405020303" pitchFamily="18" charset="0"/>
              </a:rPr>
              <a:t> </a:t>
            </a:r>
            <a:r>
              <a:rPr lang="es-MX" sz="2000" b="1" dirty="0">
                <a:solidFill>
                  <a:srgbClr val="002E6D"/>
                </a:solidFill>
                <a:latin typeface="Arial Nova" panose="020B0504020202020204" pitchFamily="34" charset="0"/>
                <a:ea typeface="Georgia" panose="02040502050405020303" pitchFamily="18" charset="0"/>
                <a:cs typeface="Georgia" panose="02040502050405020303" pitchFamily="18" charset="0"/>
              </a:rPr>
              <a:t>71/160 de la</a:t>
            </a:r>
            <a:r>
              <a:rPr lang="es-MX" sz="2000" b="1" spc="-100" dirty="0">
                <a:solidFill>
                  <a:srgbClr val="002E6D"/>
                </a:solidFill>
                <a:latin typeface="Arial Nova" panose="020B0504020202020204" pitchFamily="34" charset="0"/>
                <a:ea typeface="Georgia" panose="02040502050405020303" pitchFamily="18" charset="0"/>
                <a:cs typeface="Georgia" panose="02040502050405020303" pitchFamily="18" charset="0"/>
              </a:rPr>
              <a:t> </a:t>
            </a:r>
            <a:r>
              <a:rPr lang="es-MX" sz="2000" b="1" dirty="0">
                <a:solidFill>
                  <a:srgbClr val="002E6D"/>
                </a:solidFill>
                <a:latin typeface="Arial Nova" panose="020B0504020202020204" pitchFamily="34" charset="0"/>
                <a:ea typeface="Georgia" panose="02040502050405020303" pitchFamily="18" charset="0"/>
                <a:cs typeface="Georgia" panose="02040502050405020303" pitchFamily="18" charset="0"/>
              </a:rPr>
              <a:t>Asamblea</a:t>
            </a:r>
            <a:r>
              <a:rPr lang="es-MX" sz="2000" b="1" spc="-95" dirty="0">
                <a:solidFill>
                  <a:srgbClr val="002E6D"/>
                </a:solidFill>
                <a:latin typeface="Arial Nova" panose="020B0504020202020204" pitchFamily="34" charset="0"/>
                <a:ea typeface="Georgia" panose="02040502050405020303" pitchFamily="18" charset="0"/>
                <a:cs typeface="Georgia" panose="02040502050405020303" pitchFamily="18" charset="0"/>
              </a:rPr>
              <a:t> </a:t>
            </a:r>
            <a:r>
              <a:rPr lang="es-MX" sz="2000" b="1" dirty="0">
                <a:solidFill>
                  <a:srgbClr val="002E6D"/>
                </a:solidFill>
                <a:latin typeface="Arial Nova" panose="020B0504020202020204" pitchFamily="34" charset="0"/>
                <a:ea typeface="Georgia" panose="02040502050405020303" pitchFamily="18" charset="0"/>
                <a:cs typeface="Georgia" panose="02040502050405020303" pitchFamily="18" charset="0"/>
              </a:rPr>
              <a:t>General: </a:t>
            </a:r>
            <a:r>
              <a:rPr lang="es-MX" sz="2000" dirty="0">
                <a:solidFill>
                  <a:srgbClr val="002E6D"/>
                </a:solidFill>
                <a:latin typeface="Arial Nova" panose="020B0504020202020204" pitchFamily="34" charset="0"/>
                <a:ea typeface="Georgia" panose="02040502050405020303" pitchFamily="18" charset="0"/>
                <a:cs typeface="Georgia" panose="02040502050405020303" pitchFamily="18" charset="0"/>
              </a:rPr>
              <a:t>llamado a los</a:t>
            </a:r>
            <a:r>
              <a:rPr lang="es-MX" sz="2000" spc="-90" dirty="0">
                <a:solidFill>
                  <a:srgbClr val="002E6D"/>
                </a:solidFill>
                <a:latin typeface="Arial Nova" panose="020B0504020202020204" pitchFamily="34" charset="0"/>
                <a:ea typeface="Georgia" panose="02040502050405020303" pitchFamily="18" charset="0"/>
                <a:cs typeface="Georgia" panose="02040502050405020303" pitchFamily="18" charset="0"/>
              </a:rPr>
              <a:t> </a:t>
            </a:r>
            <a:r>
              <a:rPr lang="es-MX" sz="2000" dirty="0">
                <a:solidFill>
                  <a:srgbClr val="002E6D"/>
                </a:solidFill>
                <a:latin typeface="Arial Nova" panose="020B0504020202020204" pitchFamily="34" charset="0"/>
                <a:ea typeface="Georgia" panose="02040502050405020303" pitchFamily="18" charset="0"/>
                <a:cs typeface="Georgia" panose="02040502050405020303" pitchFamily="18" charset="0"/>
              </a:rPr>
              <a:t>Estados</a:t>
            </a:r>
            <a:r>
              <a:rPr lang="es-MX" sz="2000" spc="-95" dirty="0">
                <a:solidFill>
                  <a:srgbClr val="002E6D"/>
                </a:solidFill>
                <a:latin typeface="Arial Nova" panose="020B0504020202020204" pitchFamily="34" charset="0"/>
                <a:ea typeface="Georgia" panose="02040502050405020303" pitchFamily="18" charset="0"/>
                <a:cs typeface="Georgia" panose="02040502050405020303" pitchFamily="18" charset="0"/>
              </a:rPr>
              <a:t> </a:t>
            </a:r>
            <a:r>
              <a:rPr lang="es-MX" sz="2000" dirty="0">
                <a:solidFill>
                  <a:srgbClr val="002E6D"/>
                </a:solidFill>
                <a:latin typeface="Arial Nova" panose="020B0504020202020204" pitchFamily="34" charset="0"/>
                <a:ea typeface="Georgia" panose="02040502050405020303" pitchFamily="18" charset="0"/>
                <a:cs typeface="Georgia" panose="02040502050405020303" pitchFamily="18" charset="0"/>
              </a:rPr>
              <a:t>Miembros,</a:t>
            </a:r>
            <a:r>
              <a:rPr lang="es-MX" sz="2000" spc="-95" dirty="0">
                <a:solidFill>
                  <a:srgbClr val="002E6D"/>
                </a:solidFill>
                <a:latin typeface="Arial Nova" panose="020B0504020202020204" pitchFamily="34" charset="0"/>
                <a:ea typeface="Georgia" panose="02040502050405020303" pitchFamily="18" charset="0"/>
                <a:cs typeface="Georgia" panose="02040502050405020303" pitchFamily="18" charset="0"/>
              </a:rPr>
              <a:t> el</a:t>
            </a:r>
            <a:r>
              <a:rPr lang="es-MX" sz="2000" spc="-100" dirty="0">
                <a:solidFill>
                  <a:srgbClr val="002E6D"/>
                </a:solidFill>
                <a:latin typeface="Arial Nova" panose="020B0504020202020204" pitchFamily="34" charset="0"/>
                <a:ea typeface="Georgia" panose="02040502050405020303" pitchFamily="18" charset="0"/>
                <a:cs typeface="Georgia" panose="02040502050405020303" pitchFamily="18" charset="0"/>
              </a:rPr>
              <a:t> </a:t>
            </a:r>
            <a:r>
              <a:rPr lang="es-MX" sz="2000" dirty="0">
                <a:solidFill>
                  <a:srgbClr val="002E6D"/>
                </a:solidFill>
                <a:latin typeface="Arial Nova" panose="020B0504020202020204" pitchFamily="34" charset="0"/>
                <a:ea typeface="Georgia" panose="02040502050405020303" pitchFamily="18" charset="0"/>
                <a:cs typeface="Georgia" panose="02040502050405020303" pitchFamily="18" charset="0"/>
              </a:rPr>
              <a:t>sistema de</a:t>
            </a:r>
            <a:r>
              <a:rPr lang="es-MX" sz="2000" spc="-60" dirty="0">
                <a:solidFill>
                  <a:srgbClr val="002E6D"/>
                </a:solidFill>
                <a:latin typeface="Arial Nova" panose="020B0504020202020204" pitchFamily="34" charset="0"/>
                <a:ea typeface="Georgia" panose="02040502050405020303" pitchFamily="18" charset="0"/>
                <a:cs typeface="Georgia" panose="02040502050405020303" pitchFamily="18" charset="0"/>
              </a:rPr>
              <a:t> </a:t>
            </a:r>
            <a:r>
              <a:rPr lang="es-MX" sz="2000" dirty="0">
                <a:solidFill>
                  <a:srgbClr val="002E6D"/>
                </a:solidFill>
                <a:latin typeface="Arial Nova" panose="020B0504020202020204" pitchFamily="34" charset="0"/>
                <a:ea typeface="Georgia" panose="02040502050405020303" pitchFamily="18" charset="0"/>
                <a:cs typeface="Georgia" panose="02040502050405020303" pitchFamily="18" charset="0"/>
              </a:rPr>
              <a:t>las</a:t>
            </a:r>
            <a:r>
              <a:rPr lang="es-MX" sz="2000" spc="-65" dirty="0">
                <a:solidFill>
                  <a:srgbClr val="002E6D"/>
                </a:solidFill>
                <a:latin typeface="Arial Nova" panose="020B0504020202020204" pitchFamily="34" charset="0"/>
                <a:ea typeface="Georgia" panose="02040502050405020303" pitchFamily="18" charset="0"/>
                <a:cs typeface="Georgia" panose="02040502050405020303" pitchFamily="18" charset="0"/>
              </a:rPr>
              <a:t> </a:t>
            </a:r>
            <a:r>
              <a:rPr lang="es-MX" sz="2000" dirty="0">
                <a:solidFill>
                  <a:srgbClr val="002E6D"/>
                </a:solidFill>
                <a:latin typeface="Arial Nova" panose="020B0504020202020204" pitchFamily="34" charset="0"/>
                <a:ea typeface="Georgia" panose="02040502050405020303" pitchFamily="18" charset="0"/>
                <a:cs typeface="Georgia" panose="02040502050405020303" pitchFamily="18" charset="0"/>
              </a:rPr>
              <a:t>Naciones</a:t>
            </a:r>
            <a:r>
              <a:rPr lang="es-MX" sz="2000" spc="-65" dirty="0">
                <a:solidFill>
                  <a:srgbClr val="002E6D"/>
                </a:solidFill>
                <a:latin typeface="Arial Nova" panose="020B0504020202020204" pitchFamily="34" charset="0"/>
                <a:ea typeface="Georgia" panose="02040502050405020303" pitchFamily="18" charset="0"/>
                <a:cs typeface="Georgia" panose="02040502050405020303" pitchFamily="18" charset="0"/>
              </a:rPr>
              <a:t> </a:t>
            </a:r>
            <a:r>
              <a:rPr lang="es-MX" sz="2000" dirty="0">
                <a:solidFill>
                  <a:srgbClr val="002E6D"/>
                </a:solidFill>
                <a:latin typeface="Arial Nova" panose="020B0504020202020204" pitchFamily="34" charset="0"/>
                <a:ea typeface="Georgia" panose="02040502050405020303" pitchFamily="18" charset="0"/>
                <a:cs typeface="Georgia" panose="02040502050405020303" pitchFamily="18" charset="0"/>
              </a:rPr>
              <a:t>Unidas</a:t>
            </a:r>
            <a:r>
              <a:rPr lang="es-MX" sz="2000" spc="-55" dirty="0">
                <a:solidFill>
                  <a:srgbClr val="002E6D"/>
                </a:solidFill>
                <a:latin typeface="Arial Nova" panose="020B0504020202020204" pitchFamily="34" charset="0"/>
                <a:ea typeface="Georgia" panose="02040502050405020303" pitchFamily="18" charset="0"/>
                <a:cs typeface="Georgia" panose="02040502050405020303" pitchFamily="18" charset="0"/>
              </a:rPr>
              <a:t> </a:t>
            </a:r>
            <a:r>
              <a:rPr lang="es-MX" sz="2000" dirty="0">
                <a:solidFill>
                  <a:srgbClr val="002E6D"/>
                </a:solidFill>
                <a:latin typeface="Arial Nova" panose="020B0504020202020204" pitchFamily="34" charset="0"/>
                <a:ea typeface="Georgia" panose="02040502050405020303" pitchFamily="18" charset="0"/>
                <a:cs typeface="Georgia" panose="02040502050405020303" pitchFamily="18" charset="0"/>
              </a:rPr>
              <a:t>y</a:t>
            </a:r>
            <a:r>
              <a:rPr lang="es-MX" sz="2000" spc="-70" dirty="0">
                <a:solidFill>
                  <a:srgbClr val="002E6D"/>
                </a:solidFill>
                <a:latin typeface="Arial Nova" panose="020B0504020202020204" pitchFamily="34" charset="0"/>
                <a:ea typeface="Georgia" panose="02040502050405020303" pitchFamily="18" charset="0"/>
                <a:cs typeface="Georgia" panose="02040502050405020303" pitchFamily="18" charset="0"/>
              </a:rPr>
              <a:t> </a:t>
            </a:r>
            <a:r>
              <a:rPr lang="es-MX" sz="2000" dirty="0">
                <a:solidFill>
                  <a:srgbClr val="002E6D"/>
                </a:solidFill>
                <a:latin typeface="Arial Nova" panose="020B0504020202020204" pitchFamily="34" charset="0"/>
                <a:ea typeface="Georgia" panose="02040502050405020303" pitchFamily="18" charset="0"/>
                <a:cs typeface="Georgia" panose="02040502050405020303" pitchFamily="18" charset="0"/>
              </a:rPr>
              <a:t>otros</a:t>
            </a:r>
            <a:r>
              <a:rPr lang="es-MX" sz="2000" spc="-55" dirty="0">
                <a:solidFill>
                  <a:srgbClr val="002E6D"/>
                </a:solidFill>
                <a:latin typeface="Arial Nova" panose="020B0504020202020204" pitchFamily="34" charset="0"/>
                <a:ea typeface="Georgia" panose="02040502050405020303" pitchFamily="18" charset="0"/>
                <a:cs typeface="Georgia" panose="02040502050405020303" pitchFamily="18" charset="0"/>
              </a:rPr>
              <a:t> </a:t>
            </a:r>
            <a:r>
              <a:rPr lang="es-MX" sz="2000" dirty="0">
                <a:solidFill>
                  <a:srgbClr val="002E6D"/>
                </a:solidFill>
                <a:latin typeface="Arial Nova" panose="020B0504020202020204" pitchFamily="34" charset="0"/>
                <a:ea typeface="Georgia" panose="02040502050405020303" pitchFamily="18" charset="0"/>
                <a:cs typeface="Georgia" panose="02040502050405020303" pitchFamily="18" charset="0"/>
              </a:rPr>
              <a:t>interesados</a:t>
            </a:r>
            <a:r>
              <a:rPr lang="es-MX" sz="2000" spc="-55" dirty="0">
                <a:solidFill>
                  <a:srgbClr val="002E6D"/>
                </a:solidFill>
                <a:latin typeface="Arial Nova" panose="020B0504020202020204" pitchFamily="34" charset="0"/>
                <a:ea typeface="Georgia" panose="02040502050405020303" pitchFamily="18" charset="0"/>
                <a:cs typeface="Georgia" panose="02040502050405020303" pitchFamily="18" charset="0"/>
              </a:rPr>
              <a:t> a: </a:t>
            </a:r>
          </a:p>
        </p:txBody>
      </p:sp>
      <p:sp>
        <p:nvSpPr>
          <p:cNvPr id="3" name="CuadroTexto 2">
            <a:extLst>
              <a:ext uri="{FF2B5EF4-FFF2-40B4-BE49-F238E27FC236}">
                <a16:creationId xmlns:a16="http://schemas.microsoft.com/office/drawing/2014/main" id="{2C1C34BC-06C7-4812-92A9-F1A910384346}"/>
              </a:ext>
            </a:extLst>
          </p:cNvPr>
          <p:cNvSpPr txBox="1"/>
          <p:nvPr/>
        </p:nvSpPr>
        <p:spPr>
          <a:xfrm>
            <a:off x="848160" y="3622225"/>
            <a:ext cx="9957268" cy="1949188"/>
          </a:xfrm>
          <a:prstGeom prst="rect">
            <a:avLst/>
          </a:prstGeom>
          <a:noFill/>
        </p:spPr>
        <p:txBody>
          <a:bodyPr wrap="square" rtlCol="0">
            <a:spAutoFit/>
          </a:bodyPr>
          <a:lstStyle/>
          <a:p>
            <a:pPr marL="350520" marR="284480" indent="-285750" algn="just">
              <a:lnSpc>
                <a:spcPct val="102000"/>
              </a:lnSpc>
              <a:spcBef>
                <a:spcPts val="1160"/>
              </a:spcBef>
              <a:spcAft>
                <a:spcPts val="0"/>
              </a:spcAft>
              <a:buFontTx/>
              <a:buChar char="-"/>
            </a:pPr>
            <a:r>
              <a:rPr lang="es-MX" sz="2000" dirty="0">
                <a:solidFill>
                  <a:srgbClr val="002E6D"/>
                </a:solidFill>
                <a:latin typeface="Arial Nova" panose="020B0504020202020204" pitchFamily="34" charset="0"/>
              </a:rPr>
              <a:t>promover una mayor conciencia y medidas para fomentar el desarrollo y la paz                   </a:t>
            </a:r>
          </a:p>
          <a:p>
            <a:pPr marL="350520" marR="284480" indent="-285750" algn="just">
              <a:lnSpc>
                <a:spcPct val="102000"/>
              </a:lnSpc>
              <a:spcBef>
                <a:spcPts val="1160"/>
              </a:spcBef>
              <a:spcAft>
                <a:spcPts val="0"/>
              </a:spcAft>
              <a:buFontTx/>
              <a:buChar char="-"/>
            </a:pPr>
            <a:r>
              <a:rPr lang="es-MX" sz="2000" dirty="0">
                <a:solidFill>
                  <a:srgbClr val="002E6D"/>
                </a:solidFill>
                <a:latin typeface="Arial Nova" panose="020B0504020202020204" pitchFamily="34" charset="0"/>
              </a:rPr>
              <a:t>contribuir a la aplicación del Programa de Acción de 2030 mediante iniciativas basadas en el deporte</a:t>
            </a:r>
          </a:p>
          <a:p>
            <a:pPr marL="350520" marR="284480" indent="-285750" algn="just">
              <a:lnSpc>
                <a:spcPct val="102000"/>
              </a:lnSpc>
              <a:spcBef>
                <a:spcPts val="1160"/>
              </a:spcBef>
              <a:spcAft>
                <a:spcPts val="0"/>
              </a:spcAft>
              <a:buFontTx/>
              <a:buChar char="-"/>
            </a:pPr>
            <a:r>
              <a:rPr lang="es-MX" sz="2000" dirty="0">
                <a:solidFill>
                  <a:srgbClr val="002E6D"/>
                </a:solidFill>
                <a:latin typeface="Arial Nova" panose="020B0504020202020204" pitchFamily="34" charset="0"/>
              </a:rPr>
              <a:t>promover la integración del deporte para el desarrollo y la paz en el programa de desarrollo y crecimiento sostenibles</a:t>
            </a:r>
          </a:p>
        </p:txBody>
      </p:sp>
      <p:sp>
        <p:nvSpPr>
          <p:cNvPr id="25" name="CuadroTexto 24">
            <a:extLst>
              <a:ext uri="{FF2B5EF4-FFF2-40B4-BE49-F238E27FC236}">
                <a16:creationId xmlns:a16="http://schemas.microsoft.com/office/drawing/2014/main" id="{C952A945-3469-4933-83E6-C272C97B7FF5}"/>
              </a:ext>
            </a:extLst>
          </p:cNvPr>
          <p:cNvSpPr txBox="1"/>
          <p:nvPr/>
        </p:nvSpPr>
        <p:spPr>
          <a:xfrm>
            <a:off x="-386087" y="733322"/>
            <a:ext cx="5599590" cy="523220"/>
          </a:xfrm>
          <a:prstGeom prst="rect">
            <a:avLst/>
          </a:prstGeom>
          <a:noFill/>
        </p:spPr>
        <p:txBody>
          <a:bodyPr wrap="square" rtlCol="0" anchor="ctr">
            <a:spAutoFit/>
          </a:bodyPr>
          <a:lstStyle/>
          <a:p>
            <a:pPr algn="ctr"/>
            <a:r>
              <a:rPr lang="es-MX" sz="2800" b="1" dirty="0">
                <a:solidFill>
                  <a:srgbClr val="002E6D"/>
                </a:solidFill>
                <a:latin typeface="Arial Nova" panose="020B0504020202020204" pitchFamily="34" charset="0"/>
              </a:rPr>
              <a:t>Antecedentes  </a:t>
            </a:r>
            <a:r>
              <a:rPr lang="es-MX" sz="2800" b="1" dirty="0">
                <a:solidFill>
                  <a:schemeClr val="bg1"/>
                </a:solidFill>
                <a:latin typeface="Arial Nova" panose="020B0504020202020204" pitchFamily="34" charset="0"/>
              </a:rPr>
              <a:t>UNODC</a:t>
            </a:r>
          </a:p>
        </p:txBody>
      </p:sp>
      <p:sp>
        <p:nvSpPr>
          <p:cNvPr id="4" name="CuadroTexto 3">
            <a:extLst>
              <a:ext uri="{FF2B5EF4-FFF2-40B4-BE49-F238E27FC236}">
                <a16:creationId xmlns:a16="http://schemas.microsoft.com/office/drawing/2014/main" id="{0AAA163A-044A-4BD8-BC50-F46B38B361EE}"/>
              </a:ext>
            </a:extLst>
          </p:cNvPr>
          <p:cNvSpPr txBox="1"/>
          <p:nvPr/>
        </p:nvSpPr>
        <p:spPr>
          <a:xfrm>
            <a:off x="551730" y="5844397"/>
            <a:ext cx="10270319" cy="707886"/>
          </a:xfrm>
          <a:prstGeom prst="rect">
            <a:avLst/>
          </a:prstGeom>
          <a:noFill/>
        </p:spPr>
        <p:txBody>
          <a:bodyPr wrap="square" rtlCol="0">
            <a:spAutoFit/>
          </a:bodyPr>
          <a:lstStyle/>
          <a:p>
            <a:pPr marL="285750" indent="-285750">
              <a:buFont typeface="Arial" panose="020B0604020202020204" pitchFamily="34" charset="0"/>
              <a:buChar char="•"/>
            </a:pPr>
            <a:r>
              <a:rPr lang="es-MX" sz="2000" b="1" dirty="0">
                <a:solidFill>
                  <a:srgbClr val="002E6D"/>
                </a:solidFill>
                <a:latin typeface="Arial Nova" panose="020B0504020202020204" pitchFamily="34" charset="0"/>
              </a:rPr>
              <a:t>UNODC: Programa Global para salvaguardar el deporte de la corrupción y la delincuencia</a:t>
            </a:r>
          </a:p>
        </p:txBody>
      </p:sp>
    </p:spTree>
    <p:extLst>
      <p:ext uri="{BB962C8B-B14F-4D97-AF65-F5344CB8AC3E}">
        <p14:creationId xmlns:p14="http://schemas.microsoft.com/office/powerpoint/2010/main" val="30574967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54769E16-8C1A-D84F-9561-2A433392F26D}"/>
              </a:ext>
            </a:extLst>
          </p:cNvPr>
          <p:cNvSpPr/>
          <p:nvPr/>
        </p:nvSpPr>
        <p:spPr>
          <a:xfrm>
            <a:off x="10738134" y="1554937"/>
            <a:ext cx="1321594" cy="5139780"/>
          </a:xfrm>
          <a:prstGeom prst="rect">
            <a:avLst/>
          </a:prstGeom>
          <a:solidFill>
            <a:srgbClr val="009AD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3" name="Title 1">
            <a:extLst>
              <a:ext uri="{FF2B5EF4-FFF2-40B4-BE49-F238E27FC236}">
                <a16:creationId xmlns:a16="http://schemas.microsoft.com/office/drawing/2014/main" id="{C5FDF3E1-A5F1-024F-9B95-94FD06DAC8F1}"/>
              </a:ext>
            </a:extLst>
          </p:cNvPr>
          <p:cNvSpPr txBox="1">
            <a:spLocks/>
          </p:cNvSpPr>
          <p:nvPr/>
        </p:nvSpPr>
        <p:spPr>
          <a:xfrm>
            <a:off x="147203" y="905813"/>
            <a:ext cx="4812568" cy="30717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800" b="1" dirty="0">
              <a:solidFill>
                <a:srgbClr val="02457C"/>
              </a:solidFill>
              <a:latin typeface="Arial" panose="020B0604020202020204" pitchFamily="34" charset="0"/>
              <a:cs typeface="Arial" panose="020B0604020202020204" pitchFamily="34" charset="0"/>
            </a:endParaRPr>
          </a:p>
        </p:txBody>
      </p:sp>
      <p:pic>
        <p:nvPicPr>
          <p:cNvPr id="29" name="Picture 28">
            <a:extLst>
              <a:ext uri="{FF2B5EF4-FFF2-40B4-BE49-F238E27FC236}">
                <a16:creationId xmlns:a16="http://schemas.microsoft.com/office/drawing/2014/main" id="{9FD6DBD0-CAE3-BE4F-BAEA-2CAE23B952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30969" y="144222"/>
            <a:ext cx="1313828" cy="1313828"/>
          </a:xfrm>
          <a:prstGeom prst="rect">
            <a:avLst/>
          </a:prstGeom>
        </p:spPr>
      </p:pic>
      <p:grpSp>
        <p:nvGrpSpPr>
          <p:cNvPr id="38" name="Group 37">
            <a:extLst>
              <a:ext uri="{FF2B5EF4-FFF2-40B4-BE49-F238E27FC236}">
                <a16:creationId xmlns:a16="http://schemas.microsoft.com/office/drawing/2014/main" id="{46255C0E-1198-EC4F-B7CD-4AD294E07862}"/>
              </a:ext>
            </a:extLst>
          </p:cNvPr>
          <p:cNvGrpSpPr/>
          <p:nvPr/>
        </p:nvGrpSpPr>
        <p:grpSpPr>
          <a:xfrm>
            <a:off x="10537371" y="5211897"/>
            <a:ext cx="1649679" cy="1649679"/>
            <a:chOff x="10953552" y="5671622"/>
            <a:chExt cx="1189954" cy="1189954"/>
          </a:xfrm>
        </p:grpSpPr>
        <p:sp>
          <p:nvSpPr>
            <p:cNvPr id="39" name="Right Triangle 38">
              <a:extLst>
                <a:ext uri="{FF2B5EF4-FFF2-40B4-BE49-F238E27FC236}">
                  <a16:creationId xmlns:a16="http://schemas.microsoft.com/office/drawing/2014/main" id="{0F7B3E4D-9963-4D4C-AAE4-E0B4C4BC59EA}"/>
                </a:ext>
              </a:extLst>
            </p:cNvPr>
            <p:cNvSpPr/>
            <p:nvPr/>
          </p:nvSpPr>
          <p:spPr>
            <a:xfrm rot="16200000">
              <a:off x="10953552" y="5671622"/>
              <a:ext cx="1189954" cy="1189954"/>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pic>
          <p:nvPicPr>
            <p:cNvPr id="40" name="Picture 39">
              <a:extLst>
                <a:ext uri="{FF2B5EF4-FFF2-40B4-BE49-F238E27FC236}">
                  <a16:creationId xmlns:a16="http://schemas.microsoft.com/office/drawing/2014/main" id="{57098C1D-8220-104D-893F-C462F43F88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80307" y="6229095"/>
              <a:ext cx="479943" cy="479943"/>
            </a:xfrm>
            <a:prstGeom prst="rect">
              <a:avLst/>
            </a:prstGeom>
          </p:spPr>
        </p:pic>
      </p:grpSp>
      <p:grpSp>
        <p:nvGrpSpPr>
          <p:cNvPr id="52" name="Group 12">
            <a:extLst>
              <a:ext uri="{FF2B5EF4-FFF2-40B4-BE49-F238E27FC236}">
                <a16:creationId xmlns:a16="http://schemas.microsoft.com/office/drawing/2014/main" id="{62BD32DC-FCFA-4824-B9B0-A5169B20247E}"/>
              </a:ext>
            </a:extLst>
          </p:cNvPr>
          <p:cNvGrpSpPr/>
          <p:nvPr/>
        </p:nvGrpSpPr>
        <p:grpSpPr>
          <a:xfrm>
            <a:off x="4450266" y="4307814"/>
            <a:ext cx="2174975" cy="2139394"/>
            <a:chOff x="9675359" y="4339772"/>
            <a:chExt cx="5036457" cy="5036457"/>
          </a:xfrm>
        </p:grpSpPr>
        <p:sp>
          <p:nvSpPr>
            <p:cNvPr id="53" name="Oval 11">
              <a:extLst>
                <a:ext uri="{FF2B5EF4-FFF2-40B4-BE49-F238E27FC236}">
                  <a16:creationId xmlns:a16="http://schemas.microsoft.com/office/drawing/2014/main" id="{20A0B1CE-B7AF-4527-B614-317607887A94}"/>
                </a:ext>
              </a:extLst>
            </p:cNvPr>
            <p:cNvSpPr/>
            <p:nvPr/>
          </p:nvSpPr>
          <p:spPr>
            <a:xfrm>
              <a:off x="9675359" y="4339772"/>
              <a:ext cx="5036457" cy="5036457"/>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4" name="Isosceles Triangle 9">
              <a:extLst>
                <a:ext uri="{FF2B5EF4-FFF2-40B4-BE49-F238E27FC236}">
                  <a16:creationId xmlns:a16="http://schemas.microsoft.com/office/drawing/2014/main" id="{21423CBA-5DB9-4350-9D56-FA52DF080A41}"/>
                </a:ext>
              </a:extLst>
            </p:cNvPr>
            <p:cNvSpPr/>
            <p:nvPr/>
          </p:nvSpPr>
          <p:spPr>
            <a:xfrm rot="5400000">
              <a:off x="13198954" y="5759606"/>
              <a:ext cx="228600" cy="219678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grpSp>
        <p:nvGrpSpPr>
          <p:cNvPr id="55" name="Group 10">
            <a:extLst>
              <a:ext uri="{FF2B5EF4-FFF2-40B4-BE49-F238E27FC236}">
                <a16:creationId xmlns:a16="http://schemas.microsoft.com/office/drawing/2014/main" id="{703BA32C-65F9-40B9-8640-A2ECD3D1C2EF}"/>
              </a:ext>
            </a:extLst>
          </p:cNvPr>
          <p:cNvGrpSpPr/>
          <p:nvPr/>
        </p:nvGrpSpPr>
        <p:grpSpPr>
          <a:xfrm>
            <a:off x="4450266" y="4307814"/>
            <a:ext cx="2174975" cy="2139394"/>
            <a:chOff x="9675359" y="4339772"/>
            <a:chExt cx="5036457" cy="5036457"/>
          </a:xfrm>
        </p:grpSpPr>
        <p:sp>
          <p:nvSpPr>
            <p:cNvPr id="56" name="Oval 6">
              <a:extLst>
                <a:ext uri="{FF2B5EF4-FFF2-40B4-BE49-F238E27FC236}">
                  <a16:creationId xmlns:a16="http://schemas.microsoft.com/office/drawing/2014/main" id="{02696A2B-D69F-45FD-B59A-02230ABC8577}"/>
                </a:ext>
              </a:extLst>
            </p:cNvPr>
            <p:cNvSpPr/>
            <p:nvPr/>
          </p:nvSpPr>
          <p:spPr>
            <a:xfrm>
              <a:off x="9675359" y="4339772"/>
              <a:ext cx="5036457" cy="5036457"/>
            </a:xfrm>
            <a:prstGeom prst="ellipse">
              <a:avLst/>
            </a:prstGeom>
            <a:noFill/>
            <a:ln w="111125">
              <a:solidFill>
                <a:schemeClr val="bg1">
                  <a:alpha val="1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7" name="Isosceles Triangle 8">
              <a:extLst>
                <a:ext uri="{FF2B5EF4-FFF2-40B4-BE49-F238E27FC236}">
                  <a16:creationId xmlns:a16="http://schemas.microsoft.com/office/drawing/2014/main" id="{8E9EDD0F-3B6F-4C04-8C4A-80E7329D70B2}"/>
                </a:ext>
              </a:extLst>
            </p:cNvPr>
            <p:cNvSpPr/>
            <p:nvPr/>
          </p:nvSpPr>
          <p:spPr>
            <a:xfrm>
              <a:off x="12079287" y="5402432"/>
              <a:ext cx="228600" cy="129046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pic>
        <p:nvPicPr>
          <p:cNvPr id="71" name="Imagen 70" descr="Imagen que contiene ventilador, dispositivo&#10;&#10;Descripción generada con confianza alta">
            <a:extLst>
              <a:ext uri="{FF2B5EF4-FFF2-40B4-BE49-F238E27FC236}">
                <a16:creationId xmlns:a16="http://schemas.microsoft.com/office/drawing/2014/main" id="{BE0F9B3F-C6CE-48A7-BFEA-E719E1674BF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04489" y="2743812"/>
            <a:ext cx="320722" cy="270475"/>
          </a:xfrm>
          <a:prstGeom prst="rect">
            <a:avLst/>
          </a:prstGeom>
        </p:spPr>
      </p:pic>
      <p:pic>
        <p:nvPicPr>
          <p:cNvPr id="72" name="Imagen 71" descr="Imagen que contiene ventilador, dispositivo&#10;&#10;Descripción generada con confianza alta">
            <a:extLst>
              <a:ext uri="{FF2B5EF4-FFF2-40B4-BE49-F238E27FC236}">
                <a16:creationId xmlns:a16="http://schemas.microsoft.com/office/drawing/2014/main" id="{471B5110-F504-4CB5-9DF6-A8919D7D669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44010" y="4382902"/>
            <a:ext cx="320722" cy="270475"/>
          </a:xfrm>
          <a:prstGeom prst="rect">
            <a:avLst/>
          </a:prstGeom>
        </p:spPr>
      </p:pic>
      <p:pic>
        <p:nvPicPr>
          <p:cNvPr id="74" name="Imagen 73" descr="Imagen que contiene ventilador, dispositivo&#10;&#10;Descripción generada con confianza alta">
            <a:extLst>
              <a:ext uri="{FF2B5EF4-FFF2-40B4-BE49-F238E27FC236}">
                <a16:creationId xmlns:a16="http://schemas.microsoft.com/office/drawing/2014/main" id="{424E15C9-2522-4628-B376-1BE2210FDEC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00843" y="2021325"/>
            <a:ext cx="320722" cy="260130"/>
          </a:xfrm>
          <a:prstGeom prst="rect">
            <a:avLst/>
          </a:prstGeom>
        </p:spPr>
      </p:pic>
      <p:pic>
        <p:nvPicPr>
          <p:cNvPr id="75" name="Imagen 74" descr="Imagen que contiene ventilador, dispositivo&#10;&#10;Descripción generada con confianza alta">
            <a:extLst>
              <a:ext uri="{FF2B5EF4-FFF2-40B4-BE49-F238E27FC236}">
                <a16:creationId xmlns:a16="http://schemas.microsoft.com/office/drawing/2014/main" id="{10D6B8F9-1398-44BE-AE83-D65AAE3E62C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61359" y="2746406"/>
            <a:ext cx="337985" cy="267881"/>
          </a:xfrm>
          <a:prstGeom prst="rect">
            <a:avLst/>
          </a:prstGeom>
        </p:spPr>
      </p:pic>
      <p:sp>
        <p:nvSpPr>
          <p:cNvPr id="35" name="TextBox 26">
            <a:extLst>
              <a:ext uri="{FF2B5EF4-FFF2-40B4-BE49-F238E27FC236}">
                <a16:creationId xmlns:a16="http://schemas.microsoft.com/office/drawing/2014/main" id="{223E6F9C-114D-461F-BF7C-B39E7B1479A8}"/>
              </a:ext>
            </a:extLst>
          </p:cNvPr>
          <p:cNvSpPr txBox="1"/>
          <p:nvPr/>
        </p:nvSpPr>
        <p:spPr>
          <a:xfrm>
            <a:off x="987662" y="2732853"/>
            <a:ext cx="9214534" cy="2554545"/>
          </a:xfrm>
          <a:prstGeom prst="rect">
            <a:avLst/>
          </a:prstGeom>
          <a:noFill/>
        </p:spPr>
        <p:txBody>
          <a:bodyPr wrap="square" rtlCol="0" anchor="ctr">
            <a:spAutoFit/>
          </a:bodyPr>
          <a:lstStyle/>
          <a:p>
            <a:pPr marL="342900" indent="-342900" algn="just">
              <a:buFont typeface="Arial" panose="020B0604020202020204" pitchFamily="34" charset="0"/>
              <a:buChar char="•"/>
            </a:pPr>
            <a:r>
              <a:rPr lang="es-MX" sz="2000" dirty="0">
                <a:solidFill>
                  <a:srgbClr val="002E6D"/>
                </a:solidFill>
                <a:latin typeface="Arial Nova" panose="020B0504020202020204" pitchFamily="34" charset="0"/>
              </a:rPr>
              <a:t>Convenio General de Colaboración en materia de combate a la corrupción entre la Secretaría Ejecutiva del Sistema Nacional Anticorrupción (SESNA) y la Comisión Nacional de Cultura Física y del Deporte (CONADE) 2019 </a:t>
            </a:r>
          </a:p>
          <a:p>
            <a:pPr marL="342900" indent="-342900" algn="just">
              <a:buFont typeface="Arial" panose="020B0604020202020204" pitchFamily="34" charset="0"/>
              <a:buChar char="•"/>
            </a:pPr>
            <a:endParaRPr lang="es-MX" sz="2000" dirty="0">
              <a:solidFill>
                <a:srgbClr val="002E6D"/>
              </a:solidFill>
              <a:latin typeface="Arial Nova" panose="020B0504020202020204" pitchFamily="34" charset="0"/>
            </a:endParaRPr>
          </a:p>
          <a:p>
            <a:pPr marL="342900" indent="-342900" algn="just">
              <a:buFont typeface="Arial" panose="020B0604020202020204" pitchFamily="34" charset="0"/>
              <a:buChar char="•"/>
            </a:pPr>
            <a:r>
              <a:rPr lang="es-MX" sz="2000" dirty="0">
                <a:solidFill>
                  <a:srgbClr val="002E6D"/>
                </a:solidFill>
                <a:latin typeface="Arial Nova" panose="020B0504020202020204" pitchFamily="34" charset="0"/>
              </a:rPr>
              <a:t>Juegos Olímpicos Tokio 2020</a:t>
            </a:r>
          </a:p>
          <a:p>
            <a:pPr algn="just"/>
            <a:endParaRPr lang="es-MX" sz="2000" dirty="0">
              <a:solidFill>
                <a:srgbClr val="002E6D"/>
              </a:solidFill>
              <a:latin typeface="Arial Nova" panose="020B0504020202020204" pitchFamily="34" charset="0"/>
            </a:endParaRPr>
          </a:p>
          <a:p>
            <a:pPr marL="342900" indent="-342900" algn="just">
              <a:buFont typeface="Arial" panose="020B0604020202020204" pitchFamily="34" charset="0"/>
              <a:buChar char="•"/>
            </a:pPr>
            <a:r>
              <a:rPr lang="es-MX" sz="2000" dirty="0">
                <a:solidFill>
                  <a:srgbClr val="002E6D"/>
                </a:solidFill>
                <a:latin typeface="Arial Nova" panose="020B0504020202020204" pitchFamily="34" charset="0"/>
              </a:rPr>
              <a:t>Copa Mundial de la FIFA 2026</a:t>
            </a:r>
          </a:p>
          <a:p>
            <a:pPr lvl="0" algn="just"/>
            <a:endParaRPr lang="es-MX" sz="2000" dirty="0">
              <a:solidFill>
                <a:srgbClr val="002E6D"/>
              </a:solidFill>
              <a:latin typeface="Arial Nova" panose="020B0504020202020204" pitchFamily="34" charset="0"/>
            </a:endParaRPr>
          </a:p>
        </p:txBody>
      </p:sp>
      <p:cxnSp>
        <p:nvCxnSpPr>
          <p:cNvPr id="22" name="Straight Connector 21">
            <a:extLst>
              <a:ext uri="{FF2B5EF4-FFF2-40B4-BE49-F238E27FC236}">
                <a16:creationId xmlns:a16="http://schemas.microsoft.com/office/drawing/2014/main" id="{B1C96BCF-3D7A-4783-989A-827AF2CD5D73}"/>
              </a:ext>
            </a:extLst>
          </p:cNvPr>
          <p:cNvCxnSpPr>
            <a:cxnSpLocks/>
          </p:cNvCxnSpPr>
          <p:nvPr/>
        </p:nvCxnSpPr>
        <p:spPr>
          <a:xfrm>
            <a:off x="77445" y="1461280"/>
            <a:ext cx="10459926" cy="0"/>
          </a:xfrm>
          <a:prstGeom prst="line">
            <a:avLst/>
          </a:prstGeom>
        </p:spPr>
        <p:style>
          <a:lnRef idx="1">
            <a:schemeClr val="accent1"/>
          </a:lnRef>
          <a:fillRef idx="0">
            <a:schemeClr val="accent1"/>
          </a:fillRef>
          <a:effectRef idx="0">
            <a:schemeClr val="accent1"/>
          </a:effectRef>
          <a:fontRef idx="minor">
            <a:schemeClr val="tx1"/>
          </a:fontRef>
        </p:style>
      </p:cxnSp>
      <p:sp>
        <p:nvSpPr>
          <p:cNvPr id="21" name="CuadroTexto 20">
            <a:extLst>
              <a:ext uri="{FF2B5EF4-FFF2-40B4-BE49-F238E27FC236}">
                <a16:creationId xmlns:a16="http://schemas.microsoft.com/office/drawing/2014/main" id="{D5110D96-C3A3-4686-8129-46C8576B4CA5}"/>
              </a:ext>
            </a:extLst>
          </p:cNvPr>
          <p:cNvSpPr txBox="1"/>
          <p:nvPr/>
        </p:nvSpPr>
        <p:spPr>
          <a:xfrm>
            <a:off x="0" y="905813"/>
            <a:ext cx="5599590" cy="954107"/>
          </a:xfrm>
          <a:prstGeom prst="rect">
            <a:avLst/>
          </a:prstGeom>
          <a:noFill/>
        </p:spPr>
        <p:txBody>
          <a:bodyPr wrap="square" rtlCol="0" anchor="ctr">
            <a:spAutoFit/>
          </a:bodyPr>
          <a:lstStyle/>
          <a:p>
            <a:pPr algn="ctr"/>
            <a:r>
              <a:rPr lang="es-MX" sz="2800" b="1" dirty="0">
                <a:solidFill>
                  <a:srgbClr val="002E6D"/>
                </a:solidFill>
                <a:latin typeface="Arial Nova" panose="020B0504020202020204" pitchFamily="34" charset="0"/>
              </a:rPr>
              <a:t>Antecedentes  </a:t>
            </a:r>
            <a:r>
              <a:rPr lang="es-MX" sz="2800" b="1" dirty="0">
                <a:solidFill>
                  <a:schemeClr val="bg1"/>
                </a:solidFill>
                <a:latin typeface="Arial Nova" panose="020B0504020202020204" pitchFamily="34" charset="0"/>
              </a:rPr>
              <a:t>UNODC e investigación</a:t>
            </a:r>
          </a:p>
        </p:txBody>
      </p:sp>
      <p:sp>
        <p:nvSpPr>
          <p:cNvPr id="2" name="CuadroTexto 1">
            <a:extLst>
              <a:ext uri="{FF2B5EF4-FFF2-40B4-BE49-F238E27FC236}">
                <a16:creationId xmlns:a16="http://schemas.microsoft.com/office/drawing/2014/main" id="{6354B487-7CA8-4E00-99D8-78389878B560}"/>
              </a:ext>
            </a:extLst>
          </p:cNvPr>
          <p:cNvSpPr txBox="1"/>
          <p:nvPr/>
        </p:nvSpPr>
        <p:spPr>
          <a:xfrm>
            <a:off x="673811" y="1816693"/>
            <a:ext cx="6381136" cy="400110"/>
          </a:xfrm>
          <a:prstGeom prst="rect">
            <a:avLst/>
          </a:prstGeom>
          <a:noFill/>
        </p:spPr>
        <p:txBody>
          <a:bodyPr wrap="square" rtlCol="0">
            <a:spAutoFit/>
          </a:bodyPr>
          <a:lstStyle/>
          <a:p>
            <a:r>
              <a:rPr lang="es-MX" sz="2000" b="1" dirty="0">
                <a:solidFill>
                  <a:srgbClr val="002E6D"/>
                </a:solidFill>
                <a:latin typeface="Arial Nova" panose="020B0504020202020204" pitchFamily="34" charset="0"/>
              </a:rPr>
              <a:t>México: </a:t>
            </a:r>
          </a:p>
        </p:txBody>
      </p:sp>
    </p:spTree>
    <p:extLst>
      <p:ext uri="{BB962C8B-B14F-4D97-AF65-F5344CB8AC3E}">
        <p14:creationId xmlns:p14="http://schemas.microsoft.com/office/powerpoint/2010/main" val="40534561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uadroTexto 10">
            <a:extLst>
              <a:ext uri="{FF2B5EF4-FFF2-40B4-BE49-F238E27FC236}">
                <a16:creationId xmlns:a16="http://schemas.microsoft.com/office/drawing/2014/main" id="{EB5030D0-88C4-452A-8C05-79F1ABD676EE}"/>
              </a:ext>
            </a:extLst>
          </p:cNvPr>
          <p:cNvSpPr txBox="1"/>
          <p:nvPr/>
        </p:nvSpPr>
        <p:spPr>
          <a:xfrm>
            <a:off x="272674" y="461263"/>
            <a:ext cx="3810409" cy="523220"/>
          </a:xfrm>
          <a:prstGeom prst="rect">
            <a:avLst/>
          </a:prstGeom>
          <a:noFill/>
        </p:spPr>
        <p:txBody>
          <a:bodyPr wrap="square" rtlCol="0" anchor="ctr">
            <a:spAutoFit/>
          </a:bodyPr>
          <a:lstStyle/>
          <a:p>
            <a:pPr algn="ctr"/>
            <a:r>
              <a:rPr lang="es-MX" sz="2800" b="1">
                <a:solidFill>
                  <a:schemeClr val="bg1"/>
                </a:solidFill>
                <a:latin typeface="Franklin Gothic Book" panose="020B0503020102020204" pitchFamily="34" charset="0"/>
              </a:rPr>
              <a:t>Análisis e investigación</a:t>
            </a:r>
          </a:p>
        </p:txBody>
      </p:sp>
      <p:sp>
        <p:nvSpPr>
          <p:cNvPr id="17" name="Rectangle 16">
            <a:extLst>
              <a:ext uri="{FF2B5EF4-FFF2-40B4-BE49-F238E27FC236}">
                <a16:creationId xmlns:a16="http://schemas.microsoft.com/office/drawing/2014/main" id="{54769E16-8C1A-D84F-9561-2A433392F26D}"/>
              </a:ext>
            </a:extLst>
          </p:cNvPr>
          <p:cNvSpPr/>
          <p:nvPr/>
        </p:nvSpPr>
        <p:spPr>
          <a:xfrm>
            <a:off x="10738134" y="1554937"/>
            <a:ext cx="1321594" cy="5139780"/>
          </a:xfrm>
          <a:prstGeom prst="rect">
            <a:avLst/>
          </a:prstGeom>
          <a:solidFill>
            <a:srgbClr val="009AD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3" name="Title 1">
            <a:extLst>
              <a:ext uri="{FF2B5EF4-FFF2-40B4-BE49-F238E27FC236}">
                <a16:creationId xmlns:a16="http://schemas.microsoft.com/office/drawing/2014/main" id="{C5FDF3E1-A5F1-024F-9B95-94FD06DAC8F1}"/>
              </a:ext>
            </a:extLst>
          </p:cNvPr>
          <p:cNvSpPr txBox="1">
            <a:spLocks/>
          </p:cNvSpPr>
          <p:nvPr/>
        </p:nvSpPr>
        <p:spPr>
          <a:xfrm>
            <a:off x="188174" y="461263"/>
            <a:ext cx="6307441" cy="40537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solidFill>
                  <a:srgbClr val="02457C"/>
                </a:solidFill>
                <a:latin typeface="Arial Nova" panose="020B0504020202020204" pitchFamily="34" charset="0"/>
                <a:cs typeface="Arial" panose="020B0604020202020204" pitchFamily="34" charset="0"/>
              </a:rPr>
              <a:t>Proyecto UNODC-CONADE-SESNA</a:t>
            </a:r>
          </a:p>
          <a:p>
            <a:endParaRPr lang="en-US" sz="2400" b="1" dirty="0">
              <a:solidFill>
                <a:srgbClr val="02457C"/>
              </a:solidFill>
              <a:latin typeface="Arial Nova" panose="020B0504020202020204" pitchFamily="34" charset="0"/>
              <a:cs typeface="Arial" panose="020B0604020202020204" pitchFamily="34" charset="0"/>
            </a:endParaRPr>
          </a:p>
          <a:p>
            <a:endParaRPr lang="en-US" sz="2400" b="1" dirty="0">
              <a:solidFill>
                <a:srgbClr val="02457C"/>
              </a:solidFill>
              <a:latin typeface="Arial Nova" panose="020B0504020202020204" pitchFamily="34" charset="0"/>
              <a:cs typeface="Arial" panose="020B0604020202020204" pitchFamily="34" charset="0"/>
            </a:endParaRPr>
          </a:p>
          <a:p>
            <a:endParaRPr lang="en-US" sz="2000" b="1" dirty="0">
              <a:solidFill>
                <a:srgbClr val="02457C"/>
              </a:solidFill>
              <a:latin typeface="Arial Nova" panose="020B0504020202020204" pitchFamily="34" charset="0"/>
              <a:cs typeface="Arial" panose="020B0604020202020204" pitchFamily="34" charset="0"/>
            </a:endParaRPr>
          </a:p>
          <a:p>
            <a:r>
              <a:rPr lang="en-US" sz="2000" b="1" dirty="0" err="1">
                <a:solidFill>
                  <a:srgbClr val="02457C"/>
                </a:solidFill>
                <a:latin typeface="Arial Nova" panose="020B0504020202020204" pitchFamily="34" charset="0"/>
                <a:cs typeface="Arial" panose="020B0604020202020204" pitchFamily="34" charset="0"/>
              </a:rPr>
              <a:t>Objetivos</a:t>
            </a:r>
            <a:r>
              <a:rPr lang="en-US" sz="2000" b="1" dirty="0">
                <a:solidFill>
                  <a:srgbClr val="02457C"/>
                </a:solidFill>
                <a:latin typeface="Arial Nova" panose="020B0504020202020204" pitchFamily="34" charset="0"/>
                <a:cs typeface="Arial" panose="020B0604020202020204" pitchFamily="34" charset="0"/>
              </a:rPr>
              <a:t>:</a:t>
            </a:r>
          </a:p>
        </p:txBody>
      </p:sp>
      <p:pic>
        <p:nvPicPr>
          <p:cNvPr id="29" name="Picture 28">
            <a:extLst>
              <a:ext uri="{FF2B5EF4-FFF2-40B4-BE49-F238E27FC236}">
                <a16:creationId xmlns:a16="http://schemas.microsoft.com/office/drawing/2014/main" id="{9FD6DBD0-CAE3-BE4F-BAEA-2CAE23B952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30969" y="144222"/>
            <a:ext cx="1313828" cy="1313828"/>
          </a:xfrm>
          <a:prstGeom prst="rect">
            <a:avLst/>
          </a:prstGeom>
        </p:spPr>
      </p:pic>
      <p:grpSp>
        <p:nvGrpSpPr>
          <p:cNvPr id="38" name="Group 37">
            <a:extLst>
              <a:ext uri="{FF2B5EF4-FFF2-40B4-BE49-F238E27FC236}">
                <a16:creationId xmlns:a16="http://schemas.microsoft.com/office/drawing/2014/main" id="{46255C0E-1198-EC4F-B7CD-4AD294E07862}"/>
              </a:ext>
            </a:extLst>
          </p:cNvPr>
          <p:cNvGrpSpPr/>
          <p:nvPr/>
        </p:nvGrpSpPr>
        <p:grpSpPr>
          <a:xfrm>
            <a:off x="10537371" y="5211897"/>
            <a:ext cx="1649679" cy="1649679"/>
            <a:chOff x="10953552" y="5671622"/>
            <a:chExt cx="1189954" cy="1189954"/>
          </a:xfrm>
        </p:grpSpPr>
        <p:sp>
          <p:nvSpPr>
            <p:cNvPr id="39" name="Right Triangle 38">
              <a:extLst>
                <a:ext uri="{FF2B5EF4-FFF2-40B4-BE49-F238E27FC236}">
                  <a16:creationId xmlns:a16="http://schemas.microsoft.com/office/drawing/2014/main" id="{0F7B3E4D-9963-4D4C-AAE4-E0B4C4BC59EA}"/>
                </a:ext>
              </a:extLst>
            </p:cNvPr>
            <p:cNvSpPr/>
            <p:nvPr/>
          </p:nvSpPr>
          <p:spPr>
            <a:xfrm rot="16200000">
              <a:off x="10953552" y="5671622"/>
              <a:ext cx="1189954" cy="1189954"/>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pic>
          <p:nvPicPr>
            <p:cNvPr id="40" name="Picture 39">
              <a:extLst>
                <a:ext uri="{FF2B5EF4-FFF2-40B4-BE49-F238E27FC236}">
                  <a16:creationId xmlns:a16="http://schemas.microsoft.com/office/drawing/2014/main" id="{57098C1D-8220-104D-893F-C462F43F88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80307" y="6229095"/>
              <a:ext cx="479943" cy="479943"/>
            </a:xfrm>
            <a:prstGeom prst="rect">
              <a:avLst/>
            </a:prstGeom>
          </p:spPr>
        </p:pic>
      </p:grpSp>
      <p:grpSp>
        <p:nvGrpSpPr>
          <p:cNvPr id="52" name="Group 12">
            <a:extLst>
              <a:ext uri="{FF2B5EF4-FFF2-40B4-BE49-F238E27FC236}">
                <a16:creationId xmlns:a16="http://schemas.microsoft.com/office/drawing/2014/main" id="{62BD32DC-FCFA-4824-B9B0-A5169B20247E}"/>
              </a:ext>
            </a:extLst>
          </p:cNvPr>
          <p:cNvGrpSpPr/>
          <p:nvPr/>
        </p:nvGrpSpPr>
        <p:grpSpPr>
          <a:xfrm>
            <a:off x="4450266" y="4307814"/>
            <a:ext cx="2174975" cy="2139394"/>
            <a:chOff x="9675359" y="4339772"/>
            <a:chExt cx="5036457" cy="5036457"/>
          </a:xfrm>
        </p:grpSpPr>
        <p:sp>
          <p:nvSpPr>
            <p:cNvPr id="53" name="Oval 11">
              <a:extLst>
                <a:ext uri="{FF2B5EF4-FFF2-40B4-BE49-F238E27FC236}">
                  <a16:creationId xmlns:a16="http://schemas.microsoft.com/office/drawing/2014/main" id="{20A0B1CE-B7AF-4527-B614-317607887A94}"/>
                </a:ext>
              </a:extLst>
            </p:cNvPr>
            <p:cNvSpPr/>
            <p:nvPr/>
          </p:nvSpPr>
          <p:spPr>
            <a:xfrm>
              <a:off x="9675359" y="4339772"/>
              <a:ext cx="5036457" cy="5036457"/>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4" name="Isosceles Triangle 9">
              <a:extLst>
                <a:ext uri="{FF2B5EF4-FFF2-40B4-BE49-F238E27FC236}">
                  <a16:creationId xmlns:a16="http://schemas.microsoft.com/office/drawing/2014/main" id="{21423CBA-5DB9-4350-9D56-FA52DF080A41}"/>
                </a:ext>
              </a:extLst>
            </p:cNvPr>
            <p:cNvSpPr/>
            <p:nvPr/>
          </p:nvSpPr>
          <p:spPr>
            <a:xfrm rot="5400000">
              <a:off x="13198954" y="5759606"/>
              <a:ext cx="228600" cy="219678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grpSp>
        <p:nvGrpSpPr>
          <p:cNvPr id="55" name="Group 10">
            <a:extLst>
              <a:ext uri="{FF2B5EF4-FFF2-40B4-BE49-F238E27FC236}">
                <a16:creationId xmlns:a16="http://schemas.microsoft.com/office/drawing/2014/main" id="{703BA32C-65F9-40B9-8640-A2ECD3D1C2EF}"/>
              </a:ext>
            </a:extLst>
          </p:cNvPr>
          <p:cNvGrpSpPr/>
          <p:nvPr/>
        </p:nvGrpSpPr>
        <p:grpSpPr>
          <a:xfrm>
            <a:off x="4450266" y="4307814"/>
            <a:ext cx="2174975" cy="2139394"/>
            <a:chOff x="9675359" y="4339772"/>
            <a:chExt cx="5036457" cy="5036457"/>
          </a:xfrm>
        </p:grpSpPr>
        <p:sp>
          <p:nvSpPr>
            <p:cNvPr id="56" name="Oval 6">
              <a:extLst>
                <a:ext uri="{FF2B5EF4-FFF2-40B4-BE49-F238E27FC236}">
                  <a16:creationId xmlns:a16="http://schemas.microsoft.com/office/drawing/2014/main" id="{02696A2B-D69F-45FD-B59A-02230ABC8577}"/>
                </a:ext>
              </a:extLst>
            </p:cNvPr>
            <p:cNvSpPr/>
            <p:nvPr/>
          </p:nvSpPr>
          <p:spPr>
            <a:xfrm>
              <a:off x="9675359" y="4339772"/>
              <a:ext cx="5036457" cy="5036457"/>
            </a:xfrm>
            <a:prstGeom prst="ellipse">
              <a:avLst/>
            </a:prstGeom>
            <a:noFill/>
            <a:ln w="111125">
              <a:solidFill>
                <a:schemeClr val="bg1">
                  <a:alpha val="1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7" name="Isosceles Triangle 8">
              <a:extLst>
                <a:ext uri="{FF2B5EF4-FFF2-40B4-BE49-F238E27FC236}">
                  <a16:creationId xmlns:a16="http://schemas.microsoft.com/office/drawing/2014/main" id="{8E9EDD0F-3B6F-4C04-8C4A-80E7329D70B2}"/>
                </a:ext>
              </a:extLst>
            </p:cNvPr>
            <p:cNvSpPr/>
            <p:nvPr/>
          </p:nvSpPr>
          <p:spPr>
            <a:xfrm>
              <a:off x="12079287" y="5402432"/>
              <a:ext cx="228600" cy="129046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pic>
        <p:nvPicPr>
          <p:cNvPr id="71" name="Imagen 70" descr="Imagen que contiene ventilador, dispositivo&#10;&#10;Descripción generada con confianza alta">
            <a:extLst>
              <a:ext uri="{FF2B5EF4-FFF2-40B4-BE49-F238E27FC236}">
                <a16:creationId xmlns:a16="http://schemas.microsoft.com/office/drawing/2014/main" id="{BE0F9B3F-C6CE-48A7-BFEA-E719E1674BF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04489" y="2743812"/>
            <a:ext cx="320722" cy="270475"/>
          </a:xfrm>
          <a:prstGeom prst="rect">
            <a:avLst/>
          </a:prstGeom>
        </p:spPr>
      </p:pic>
      <p:pic>
        <p:nvPicPr>
          <p:cNvPr id="72" name="Imagen 71" descr="Imagen que contiene ventilador, dispositivo&#10;&#10;Descripción generada con confianza alta">
            <a:extLst>
              <a:ext uri="{FF2B5EF4-FFF2-40B4-BE49-F238E27FC236}">
                <a16:creationId xmlns:a16="http://schemas.microsoft.com/office/drawing/2014/main" id="{471B5110-F504-4CB5-9DF6-A8919D7D669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44010" y="4382902"/>
            <a:ext cx="320722" cy="270475"/>
          </a:xfrm>
          <a:prstGeom prst="rect">
            <a:avLst/>
          </a:prstGeom>
        </p:spPr>
      </p:pic>
      <p:pic>
        <p:nvPicPr>
          <p:cNvPr id="74" name="Imagen 73" descr="Imagen que contiene ventilador, dispositivo&#10;&#10;Descripción generada con confianza alta">
            <a:extLst>
              <a:ext uri="{FF2B5EF4-FFF2-40B4-BE49-F238E27FC236}">
                <a16:creationId xmlns:a16="http://schemas.microsoft.com/office/drawing/2014/main" id="{424E15C9-2522-4628-B376-1BE2210FDEC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00843" y="2021325"/>
            <a:ext cx="320722" cy="260130"/>
          </a:xfrm>
          <a:prstGeom prst="rect">
            <a:avLst/>
          </a:prstGeom>
        </p:spPr>
      </p:pic>
      <p:pic>
        <p:nvPicPr>
          <p:cNvPr id="75" name="Imagen 74" descr="Imagen que contiene ventilador, dispositivo&#10;&#10;Descripción generada con confianza alta">
            <a:extLst>
              <a:ext uri="{FF2B5EF4-FFF2-40B4-BE49-F238E27FC236}">
                <a16:creationId xmlns:a16="http://schemas.microsoft.com/office/drawing/2014/main" id="{10D6B8F9-1398-44BE-AE83-D65AAE3E62C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61359" y="2746406"/>
            <a:ext cx="337985" cy="267881"/>
          </a:xfrm>
          <a:prstGeom prst="rect">
            <a:avLst/>
          </a:prstGeom>
        </p:spPr>
      </p:pic>
      <p:sp>
        <p:nvSpPr>
          <p:cNvPr id="35" name="TextBox 26">
            <a:extLst>
              <a:ext uri="{FF2B5EF4-FFF2-40B4-BE49-F238E27FC236}">
                <a16:creationId xmlns:a16="http://schemas.microsoft.com/office/drawing/2014/main" id="{223E6F9C-114D-461F-BF7C-B39E7B1479A8}"/>
              </a:ext>
            </a:extLst>
          </p:cNvPr>
          <p:cNvSpPr txBox="1"/>
          <p:nvPr/>
        </p:nvSpPr>
        <p:spPr>
          <a:xfrm>
            <a:off x="272674" y="2245095"/>
            <a:ext cx="10398388" cy="3693319"/>
          </a:xfrm>
          <a:prstGeom prst="rect">
            <a:avLst/>
          </a:prstGeom>
          <a:noFill/>
        </p:spPr>
        <p:txBody>
          <a:bodyPr wrap="square" rtlCol="0" anchor="ctr">
            <a:spAutoFit/>
          </a:bodyPr>
          <a:lstStyle/>
          <a:p>
            <a:pPr marL="285750" lvl="0" indent="-285750" algn="just">
              <a:buFont typeface="Arial" panose="020B0604020202020204" pitchFamily="34" charset="0"/>
              <a:buChar char="•"/>
            </a:pPr>
            <a:endParaRPr lang="es-MX" dirty="0">
              <a:solidFill>
                <a:srgbClr val="002E6D"/>
              </a:solidFill>
              <a:latin typeface="Arial Nova" panose="020B0504020202020204" pitchFamily="34" charset="0"/>
            </a:endParaRPr>
          </a:p>
          <a:p>
            <a:pPr marL="285750" lvl="0" indent="-285750" algn="just">
              <a:buFont typeface="Arial" panose="020B0604020202020204" pitchFamily="34" charset="0"/>
              <a:buChar char="•"/>
            </a:pPr>
            <a:r>
              <a:rPr lang="es-MX" dirty="0">
                <a:solidFill>
                  <a:srgbClr val="002E6D"/>
                </a:solidFill>
                <a:latin typeface="Arial Nova" panose="020B0504020202020204" pitchFamily="34" charset="0"/>
              </a:rPr>
              <a:t>Reforzar los </a:t>
            </a:r>
            <a:r>
              <a:rPr lang="es-MX" b="1" dirty="0">
                <a:solidFill>
                  <a:srgbClr val="002E6D"/>
                </a:solidFill>
                <a:latin typeface="Arial Nova" panose="020B0504020202020204" pitchFamily="34" charset="0"/>
              </a:rPr>
              <a:t>mecanismos de prevención y combate a la corrupción </a:t>
            </a:r>
            <a:r>
              <a:rPr lang="es-MX" dirty="0">
                <a:solidFill>
                  <a:srgbClr val="002E6D"/>
                </a:solidFill>
                <a:latin typeface="Arial Nova" panose="020B0504020202020204" pitchFamily="34" charset="0"/>
              </a:rPr>
              <a:t>de la Comisión Nacional de Cultura Física y Deporte (CONADE) y otros organismos del deporte nacional, así como sus mecanismos de coordinación con las federaciones;</a:t>
            </a:r>
          </a:p>
          <a:p>
            <a:pPr marL="285750" lvl="0" indent="-285750" algn="just">
              <a:buFont typeface="Arial" panose="020B0604020202020204" pitchFamily="34" charset="0"/>
              <a:buChar char="•"/>
            </a:pPr>
            <a:endParaRPr lang="es-MX" dirty="0">
              <a:solidFill>
                <a:srgbClr val="002E6D"/>
              </a:solidFill>
              <a:latin typeface="Arial Nova" panose="020B0504020202020204" pitchFamily="34" charset="0"/>
            </a:endParaRPr>
          </a:p>
          <a:p>
            <a:pPr marL="285750" indent="-285750" algn="just">
              <a:buFont typeface="Arial" panose="020B0604020202020204" pitchFamily="34" charset="0"/>
              <a:buChar char="•"/>
            </a:pPr>
            <a:r>
              <a:rPr lang="es-MX" b="1" dirty="0">
                <a:solidFill>
                  <a:srgbClr val="002E6D"/>
                </a:solidFill>
                <a:latin typeface="Arial Nova" panose="020B0504020202020204" pitchFamily="34" charset="0"/>
              </a:rPr>
              <a:t>Concientizar </a:t>
            </a:r>
            <a:r>
              <a:rPr lang="es-MX" dirty="0">
                <a:solidFill>
                  <a:srgbClr val="002E6D"/>
                </a:solidFill>
                <a:latin typeface="Arial Nova" panose="020B0504020202020204" pitchFamily="34" charset="0"/>
              </a:rPr>
              <a:t>a los servidores públicos de la CONADE, las federaciones y los atletas sobre la cultura de la integridad, la transparencia, la rendición de cuentas en el ejercicio de sus funciones, así como de la cultura de la denuncia de actos de corrupción;</a:t>
            </a:r>
          </a:p>
          <a:p>
            <a:pPr marL="285750" lvl="0" indent="-285750" algn="just">
              <a:buFont typeface="Arial" panose="020B0604020202020204" pitchFamily="34" charset="0"/>
              <a:buChar char="•"/>
            </a:pPr>
            <a:endParaRPr lang="es-MX" dirty="0">
              <a:solidFill>
                <a:srgbClr val="002E6D"/>
              </a:solidFill>
              <a:latin typeface="Arial Nova" panose="020B0504020202020204" pitchFamily="34" charset="0"/>
            </a:endParaRPr>
          </a:p>
          <a:p>
            <a:pPr marL="285750" indent="-285750" algn="just">
              <a:buFont typeface="Arial" panose="020B0604020202020204" pitchFamily="34" charset="0"/>
              <a:buChar char="•"/>
            </a:pPr>
            <a:r>
              <a:rPr lang="es-MX" dirty="0">
                <a:solidFill>
                  <a:srgbClr val="002E6D"/>
                </a:solidFill>
                <a:latin typeface="Arial Nova" panose="020B0504020202020204" pitchFamily="34" charset="0"/>
              </a:rPr>
              <a:t>Participación de México en la Juegos Olímpicos Tokio 2020 y Copa Mundial de la FIFA 2026 bajo los </a:t>
            </a:r>
            <a:r>
              <a:rPr lang="es-MX" b="1" dirty="0">
                <a:solidFill>
                  <a:srgbClr val="002E6D"/>
                </a:solidFill>
                <a:latin typeface="Arial Nova" panose="020B0504020202020204" pitchFamily="34" charset="0"/>
              </a:rPr>
              <a:t>estándares internacionales de integridad y transparencia.</a:t>
            </a:r>
          </a:p>
          <a:p>
            <a:pPr marL="285750" lvl="0" indent="-285750" algn="just">
              <a:buFont typeface="Arial" panose="020B0604020202020204" pitchFamily="34" charset="0"/>
              <a:buChar char="•"/>
            </a:pPr>
            <a:endParaRPr lang="es-MX" dirty="0">
              <a:solidFill>
                <a:srgbClr val="002E6D"/>
              </a:solidFill>
              <a:latin typeface="Arial Nova" panose="020B0504020202020204" pitchFamily="34" charset="0"/>
            </a:endParaRPr>
          </a:p>
          <a:p>
            <a:pPr marL="285750" lvl="0" indent="-285750" algn="just">
              <a:buFont typeface="Arial" panose="020B0604020202020204" pitchFamily="34" charset="0"/>
              <a:buChar char="•"/>
            </a:pPr>
            <a:endParaRPr lang="es-MX" dirty="0">
              <a:solidFill>
                <a:srgbClr val="002E6D"/>
              </a:solidFill>
              <a:latin typeface="Arial Nova" panose="020B0504020202020204" pitchFamily="34" charset="0"/>
            </a:endParaRPr>
          </a:p>
        </p:txBody>
      </p:sp>
      <p:cxnSp>
        <p:nvCxnSpPr>
          <p:cNvPr id="22" name="Straight Connector 21">
            <a:extLst>
              <a:ext uri="{FF2B5EF4-FFF2-40B4-BE49-F238E27FC236}">
                <a16:creationId xmlns:a16="http://schemas.microsoft.com/office/drawing/2014/main" id="{B1C96BCF-3D7A-4783-989A-827AF2CD5D73}"/>
              </a:ext>
            </a:extLst>
          </p:cNvPr>
          <p:cNvCxnSpPr>
            <a:cxnSpLocks/>
          </p:cNvCxnSpPr>
          <p:nvPr/>
        </p:nvCxnSpPr>
        <p:spPr>
          <a:xfrm>
            <a:off x="77445" y="1461280"/>
            <a:ext cx="10459926"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64045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uadroTexto 10">
            <a:extLst>
              <a:ext uri="{FF2B5EF4-FFF2-40B4-BE49-F238E27FC236}">
                <a16:creationId xmlns:a16="http://schemas.microsoft.com/office/drawing/2014/main" id="{EB5030D0-88C4-452A-8C05-79F1ABD676EE}"/>
              </a:ext>
            </a:extLst>
          </p:cNvPr>
          <p:cNvSpPr txBox="1"/>
          <p:nvPr/>
        </p:nvSpPr>
        <p:spPr>
          <a:xfrm>
            <a:off x="-336926" y="735934"/>
            <a:ext cx="3810409" cy="954107"/>
          </a:xfrm>
          <a:prstGeom prst="rect">
            <a:avLst/>
          </a:prstGeom>
          <a:noFill/>
        </p:spPr>
        <p:txBody>
          <a:bodyPr wrap="square" rtlCol="0" anchor="ctr">
            <a:spAutoFit/>
          </a:bodyPr>
          <a:lstStyle/>
          <a:p>
            <a:pPr algn="ctr"/>
            <a:r>
              <a:rPr lang="es-MX" sz="2800" b="1" dirty="0">
                <a:solidFill>
                  <a:srgbClr val="02457C"/>
                </a:solidFill>
                <a:latin typeface="Arial Nova" panose="020B0504020202020204" pitchFamily="34" charset="0"/>
                <a:ea typeface="+mj-ea"/>
                <a:cs typeface="Arial" panose="020B0604020202020204" pitchFamily="34" charset="0"/>
              </a:rPr>
              <a:t>Metodología </a:t>
            </a:r>
            <a:r>
              <a:rPr lang="es-MX" sz="2800" b="1" dirty="0">
                <a:solidFill>
                  <a:schemeClr val="bg1"/>
                </a:solidFill>
                <a:latin typeface="Franklin Gothic Book" panose="020B0503020102020204" pitchFamily="34" charset="0"/>
              </a:rPr>
              <a:t>e investigación</a:t>
            </a:r>
          </a:p>
        </p:txBody>
      </p:sp>
      <p:sp>
        <p:nvSpPr>
          <p:cNvPr id="17" name="Rectangle 16">
            <a:extLst>
              <a:ext uri="{FF2B5EF4-FFF2-40B4-BE49-F238E27FC236}">
                <a16:creationId xmlns:a16="http://schemas.microsoft.com/office/drawing/2014/main" id="{54769E16-8C1A-D84F-9561-2A433392F26D}"/>
              </a:ext>
            </a:extLst>
          </p:cNvPr>
          <p:cNvSpPr/>
          <p:nvPr/>
        </p:nvSpPr>
        <p:spPr>
          <a:xfrm>
            <a:off x="10738134" y="1554937"/>
            <a:ext cx="1321594" cy="5139780"/>
          </a:xfrm>
          <a:prstGeom prst="rect">
            <a:avLst/>
          </a:prstGeom>
          <a:solidFill>
            <a:srgbClr val="009AD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3" name="Title 1">
            <a:extLst>
              <a:ext uri="{FF2B5EF4-FFF2-40B4-BE49-F238E27FC236}">
                <a16:creationId xmlns:a16="http://schemas.microsoft.com/office/drawing/2014/main" id="{C5FDF3E1-A5F1-024F-9B95-94FD06DAC8F1}"/>
              </a:ext>
            </a:extLst>
          </p:cNvPr>
          <p:cNvSpPr txBox="1">
            <a:spLocks/>
          </p:cNvSpPr>
          <p:nvPr/>
        </p:nvSpPr>
        <p:spPr>
          <a:xfrm>
            <a:off x="147203" y="905813"/>
            <a:ext cx="4812568" cy="30717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800" b="1" dirty="0">
              <a:solidFill>
                <a:srgbClr val="02457C"/>
              </a:solidFill>
              <a:latin typeface="Arial" panose="020B0604020202020204" pitchFamily="34" charset="0"/>
              <a:cs typeface="Arial" panose="020B0604020202020204" pitchFamily="34" charset="0"/>
            </a:endParaRPr>
          </a:p>
        </p:txBody>
      </p:sp>
      <p:pic>
        <p:nvPicPr>
          <p:cNvPr id="29" name="Picture 28">
            <a:extLst>
              <a:ext uri="{FF2B5EF4-FFF2-40B4-BE49-F238E27FC236}">
                <a16:creationId xmlns:a16="http://schemas.microsoft.com/office/drawing/2014/main" id="{9FD6DBD0-CAE3-BE4F-BAEA-2CAE23B952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30969" y="144222"/>
            <a:ext cx="1313828" cy="1313828"/>
          </a:xfrm>
          <a:prstGeom prst="rect">
            <a:avLst/>
          </a:prstGeom>
        </p:spPr>
      </p:pic>
      <p:grpSp>
        <p:nvGrpSpPr>
          <p:cNvPr id="38" name="Group 37">
            <a:extLst>
              <a:ext uri="{FF2B5EF4-FFF2-40B4-BE49-F238E27FC236}">
                <a16:creationId xmlns:a16="http://schemas.microsoft.com/office/drawing/2014/main" id="{46255C0E-1198-EC4F-B7CD-4AD294E07862}"/>
              </a:ext>
            </a:extLst>
          </p:cNvPr>
          <p:cNvGrpSpPr/>
          <p:nvPr/>
        </p:nvGrpSpPr>
        <p:grpSpPr>
          <a:xfrm>
            <a:off x="10537371" y="5211897"/>
            <a:ext cx="1649679" cy="1649679"/>
            <a:chOff x="10953552" y="5671622"/>
            <a:chExt cx="1189954" cy="1189954"/>
          </a:xfrm>
        </p:grpSpPr>
        <p:sp>
          <p:nvSpPr>
            <p:cNvPr id="39" name="Right Triangle 38">
              <a:extLst>
                <a:ext uri="{FF2B5EF4-FFF2-40B4-BE49-F238E27FC236}">
                  <a16:creationId xmlns:a16="http://schemas.microsoft.com/office/drawing/2014/main" id="{0F7B3E4D-9963-4D4C-AAE4-E0B4C4BC59EA}"/>
                </a:ext>
              </a:extLst>
            </p:cNvPr>
            <p:cNvSpPr/>
            <p:nvPr/>
          </p:nvSpPr>
          <p:spPr>
            <a:xfrm rot="16200000">
              <a:off x="10953552" y="5671622"/>
              <a:ext cx="1189954" cy="1189954"/>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pic>
          <p:nvPicPr>
            <p:cNvPr id="40" name="Picture 39">
              <a:extLst>
                <a:ext uri="{FF2B5EF4-FFF2-40B4-BE49-F238E27FC236}">
                  <a16:creationId xmlns:a16="http://schemas.microsoft.com/office/drawing/2014/main" id="{57098C1D-8220-104D-893F-C462F43F88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80307" y="6229095"/>
              <a:ext cx="479943" cy="479943"/>
            </a:xfrm>
            <a:prstGeom prst="rect">
              <a:avLst/>
            </a:prstGeom>
          </p:spPr>
        </p:pic>
      </p:grpSp>
      <p:grpSp>
        <p:nvGrpSpPr>
          <p:cNvPr id="52" name="Group 12">
            <a:extLst>
              <a:ext uri="{FF2B5EF4-FFF2-40B4-BE49-F238E27FC236}">
                <a16:creationId xmlns:a16="http://schemas.microsoft.com/office/drawing/2014/main" id="{62BD32DC-FCFA-4824-B9B0-A5169B20247E}"/>
              </a:ext>
            </a:extLst>
          </p:cNvPr>
          <p:cNvGrpSpPr/>
          <p:nvPr/>
        </p:nvGrpSpPr>
        <p:grpSpPr>
          <a:xfrm>
            <a:off x="4450266" y="4307814"/>
            <a:ext cx="2174975" cy="2139394"/>
            <a:chOff x="9675359" y="4339772"/>
            <a:chExt cx="5036457" cy="5036457"/>
          </a:xfrm>
        </p:grpSpPr>
        <p:sp>
          <p:nvSpPr>
            <p:cNvPr id="53" name="Oval 11">
              <a:extLst>
                <a:ext uri="{FF2B5EF4-FFF2-40B4-BE49-F238E27FC236}">
                  <a16:creationId xmlns:a16="http://schemas.microsoft.com/office/drawing/2014/main" id="{20A0B1CE-B7AF-4527-B614-317607887A94}"/>
                </a:ext>
              </a:extLst>
            </p:cNvPr>
            <p:cNvSpPr/>
            <p:nvPr/>
          </p:nvSpPr>
          <p:spPr>
            <a:xfrm>
              <a:off x="9675359" y="4339772"/>
              <a:ext cx="5036457" cy="5036457"/>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4" name="Isosceles Triangle 9">
              <a:extLst>
                <a:ext uri="{FF2B5EF4-FFF2-40B4-BE49-F238E27FC236}">
                  <a16:creationId xmlns:a16="http://schemas.microsoft.com/office/drawing/2014/main" id="{21423CBA-5DB9-4350-9D56-FA52DF080A41}"/>
                </a:ext>
              </a:extLst>
            </p:cNvPr>
            <p:cNvSpPr/>
            <p:nvPr/>
          </p:nvSpPr>
          <p:spPr>
            <a:xfrm rot="5400000">
              <a:off x="13198954" y="5759606"/>
              <a:ext cx="228600" cy="219678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grpSp>
        <p:nvGrpSpPr>
          <p:cNvPr id="55" name="Group 10">
            <a:extLst>
              <a:ext uri="{FF2B5EF4-FFF2-40B4-BE49-F238E27FC236}">
                <a16:creationId xmlns:a16="http://schemas.microsoft.com/office/drawing/2014/main" id="{703BA32C-65F9-40B9-8640-A2ECD3D1C2EF}"/>
              </a:ext>
            </a:extLst>
          </p:cNvPr>
          <p:cNvGrpSpPr/>
          <p:nvPr/>
        </p:nvGrpSpPr>
        <p:grpSpPr>
          <a:xfrm>
            <a:off x="4450266" y="4307814"/>
            <a:ext cx="2174975" cy="2139394"/>
            <a:chOff x="9675359" y="4339772"/>
            <a:chExt cx="5036457" cy="5036457"/>
          </a:xfrm>
        </p:grpSpPr>
        <p:sp>
          <p:nvSpPr>
            <p:cNvPr id="56" name="Oval 6">
              <a:extLst>
                <a:ext uri="{FF2B5EF4-FFF2-40B4-BE49-F238E27FC236}">
                  <a16:creationId xmlns:a16="http://schemas.microsoft.com/office/drawing/2014/main" id="{02696A2B-D69F-45FD-B59A-02230ABC8577}"/>
                </a:ext>
              </a:extLst>
            </p:cNvPr>
            <p:cNvSpPr/>
            <p:nvPr/>
          </p:nvSpPr>
          <p:spPr>
            <a:xfrm>
              <a:off x="9675359" y="4339772"/>
              <a:ext cx="5036457" cy="5036457"/>
            </a:xfrm>
            <a:prstGeom prst="ellipse">
              <a:avLst/>
            </a:prstGeom>
            <a:noFill/>
            <a:ln w="111125">
              <a:solidFill>
                <a:schemeClr val="bg1">
                  <a:alpha val="1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7" name="Isosceles Triangle 8">
              <a:extLst>
                <a:ext uri="{FF2B5EF4-FFF2-40B4-BE49-F238E27FC236}">
                  <a16:creationId xmlns:a16="http://schemas.microsoft.com/office/drawing/2014/main" id="{8E9EDD0F-3B6F-4C04-8C4A-80E7329D70B2}"/>
                </a:ext>
              </a:extLst>
            </p:cNvPr>
            <p:cNvSpPr/>
            <p:nvPr/>
          </p:nvSpPr>
          <p:spPr>
            <a:xfrm>
              <a:off x="12079287" y="5402432"/>
              <a:ext cx="228600" cy="129046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pic>
        <p:nvPicPr>
          <p:cNvPr id="71" name="Imagen 70" descr="Imagen que contiene ventilador, dispositivo&#10;&#10;Descripción generada con confianza alta">
            <a:extLst>
              <a:ext uri="{FF2B5EF4-FFF2-40B4-BE49-F238E27FC236}">
                <a16:creationId xmlns:a16="http://schemas.microsoft.com/office/drawing/2014/main" id="{BE0F9B3F-C6CE-48A7-BFEA-E719E1674BF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04489" y="2743812"/>
            <a:ext cx="320722" cy="270475"/>
          </a:xfrm>
          <a:prstGeom prst="rect">
            <a:avLst/>
          </a:prstGeom>
        </p:spPr>
      </p:pic>
      <p:pic>
        <p:nvPicPr>
          <p:cNvPr id="72" name="Imagen 71" descr="Imagen que contiene ventilador, dispositivo&#10;&#10;Descripción generada con confianza alta">
            <a:extLst>
              <a:ext uri="{FF2B5EF4-FFF2-40B4-BE49-F238E27FC236}">
                <a16:creationId xmlns:a16="http://schemas.microsoft.com/office/drawing/2014/main" id="{471B5110-F504-4CB5-9DF6-A8919D7D669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44010" y="4382902"/>
            <a:ext cx="320722" cy="270475"/>
          </a:xfrm>
          <a:prstGeom prst="rect">
            <a:avLst/>
          </a:prstGeom>
        </p:spPr>
      </p:pic>
      <p:pic>
        <p:nvPicPr>
          <p:cNvPr id="74" name="Imagen 73" descr="Imagen que contiene ventilador, dispositivo&#10;&#10;Descripción generada con confianza alta">
            <a:extLst>
              <a:ext uri="{FF2B5EF4-FFF2-40B4-BE49-F238E27FC236}">
                <a16:creationId xmlns:a16="http://schemas.microsoft.com/office/drawing/2014/main" id="{424E15C9-2522-4628-B376-1BE2210FDEC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00843" y="2021325"/>
            <a:ext cx="320722" cy="260130"/>
          </a:xfrm>
          <a:prstGeom prst="rect">
            <a:avLst/>
          </a:prstGeom>
        </p:spPr>
      </p:pic>
      <p:pic>
        <p:nvPicPr>
          <p:cNvPr id="75" name="Imagen 74" descr="Imagen que contiene ventilador, dispositivo&#10;&#10;Descripción generada con confianza alta">
            <a:extLst>
              <a:ext uri="{FF2B5EF4-FFF2-40B4-BE49-F238E27FC236}">
                <a16:creationId xmlns:a16="http://schemas.microsoft.com/office/drawing/2014/main" id="{10D6B8F9-1398-44BE-AE83-D65AAE3E62C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61359" y="2746406"/>
            <a:ext cx="337985" cy="267881"/>
          </a:xfrm>
          <a:prstGeom prst="rect">
            <a:avLst/>
          </a:prstGeom>
        </p:spPr>
      </p:pic>
      <p:sp>
        <p:nvSpPr>
          <p:cNvPr id="35" name="TextBox 26">
            <a:extLst>
              <a:ext uri="{FF2B5EF4-FFF2-40B4-BE49-F238E27FC236}">
                <a16:creationId xmlns:a16="http://schemas.microsoft.com/office/drawing/2014/main" id="{223E6F9C-114D-461F-BF7C-B39E7B1479A8}"/>
              </a:ext>
            </a:extLst>
          </p:cNvPr>
          <p:cNvSpPr txBox="1"/>
          <p:nvPr/>
        </p:nvSpPr>
        <p:spPr>
          <a:xfrm>
            <a:off x="387919" y="1973679"/>
            <a:ext cx="10398388" cy="3170099"/>
          </a:xfrm>
          <a:prstGeom prst="rect">
            <a:avLst/>
          </a:prstGeom>
          <a:noFill/>
        </p:spPr>
        <p:txBody>
          <a:bodyPr wrap="square" rtlCol="0" anchor="ctr">
            <a:spAutoFit/>
          </a:bodyPr>
          <a:lstStyle/>
          <a:p>
            <a:pPr marL="457200" lvl="0" indent="-457200">
              <a:buAutoNum type="arabicPeriod"/>
            </a:pPr>
            <a:r>
              <a:rPr lang="es-MX" sz="2000" dirty="0">
                <a:solidFill>
                  <a:srgbClr val="002E6D"/>
                </a:solidFill>
                <a:latin typeface="Arial Nova" panose="020B0504020202020204" pitchFamily="34" charset="0"/>
              </a:rPr>
              <a:t>Conducir </a:t>
            </a:r>
            <a:r>
              <a:rPr lang="es-MX" sz="2000" b="1" dirty="0">
                <a:solidFill>
                  <a:srgbClr val="002E6D"/>
                </a:solidFill>
                <a:latin typeface="Arial Nova" panose="020B0504020202020204" pitchFamily="34" charset="0"/>
              </a:rPr>
              <a:t>diagnóstico </a:t>
            </a:r>
            <a:r>
              <a:rPr lang="es-MX" sz="2000" dirty="0">
                <a:solidFill>
                  <a:srgbClr val="002E6D"/>
                </a:solidFill>
                <a:latin typeface="Arial Nova" panose="020B0504020202020204" pitchFamily="34" charset="0"/>
              </a:rPr>
              <a:t>de percepción de la corrupción </a:t>
            </a:r>
          </a:p>
          <a:p>
            <a:pPr marL="457200" lvl="0" indent="-457200">
              <a:buAutoNum type="arabicPeriod"/>
            </a:pPr>
            <a:endParaRPr lang="es-MX" sz="2000" dirty="0">
              <a:solidFill>
                <a:srgbClr val="002E6D"/>
              </a:solidFill>
              <a:latin typeface="Arial Nova" panose="020B0504020202020204" pitchFamily="34" charset="0"/>
            </a:endParaRPr>
          </a:p>
          <a:p>
            <a:pPr marL="457200" lvl="0" indent="-457200">
              <a:buAutoNum type="arabicPeriod"/>
            </a:pPr>
            <a:r>
              <a:rPr lang="es-MX" sz="2000" dirty="0">
                <a:solidFill>
                  <a:srgbClr val="002E6D"/>
                </a:solidFill>
                <a:latin typeface="Arial Nova" panose="020B0504020202020204" pitchFamily="34" charset="0"/>
              </a:rPr>
              <a:t>Fortalecimiento </a:t>
            </a:r>
            <a:r>
              <a:rPr lang="es-MX" sz="2000" b="1" dirty="0">
                <a:solidFill>
                  <a:srgbClr val="002E6D"/>
                </a:solidFill>
                <a:latin typeface="Arial Nova" panose="020B0504020202020204" pitchFamily="34" charset="0"/>
              </a:rPr>
              <a:t>Código de Ética y Conducta </a:t>
            </a:r>
            <a:r>
              <a:rPr lang="es-MX" sz="2000" dirty="0">
                <a:solidFill>
                  <a:srgbClr val="002E6D"/>
                </a:solidFill>
                <a:latin typeface="Arial Nova" panose="020B0504020202020204" pitchFamily="34" charset="0"/>
              </a:rPr>
              <a:t>de la CONADE</a:t>
            </a:r>
          </a:p>
          <a:p>
            <a:pPr marL="457200" lvl="0" indent="-457200">
              <a:buAutoNum type="arabicPeriod"/>
            </a:pPr>
            <a:endParaRPr lang="es-MX" sz="2000" dirty="0">
              <a:solidFill>
                <a:srgbClr val="002E6D"/>
              </a:solidFill>
              <a:latin typeface="Arial Nova" panose="020B0504020202020204" pitchFamily="34" charset="0"/>
            </a:endParaRPr>
          </a:p>
          <a:p>
            <a:pPr marL="457200" lvl="0" indent="-457200">
              <a:buAutoNum type="arabicPeriod"/>
            </a:pPr>
            <a:r>
              <a:rPr lang="es-MX" sz="2000" dirty="0">
                <a:solidFill>
                  <a:srgbClr val="002E6D"/>
                </a:solidFill>
                <a:latin typeface="Arial Nova" panose="020B0504020202020204" pitchFamily="34" charset="0"/>
              </a:rPr>
              <a:t>Creación </a:t>
            </a:r>
            <a:r>
              <a:rPr lang="es-MX" sz="2000" b="1" dirty="0">
                <a:solidFill>
                  <a:srgbClr val="002E6D"/>
                </a:solidFill>
                <a:latin typeface="Arial Nova" panose="020B0504020202020204" pitchFamily="34" charset="0"/>
              </a:rPr>
              <a:t>Manual de Aplicación y Monitoreo </a:t>
            </a:r>
            <a:r>
              <a:rPr lang="es-MX" sz="2000" dirty="0">
                <a:solidFill>
                  <a:srgbClr val="002E6D"/>
                </a:solidFill>
                <a:latin typeface="Arial Nova" panose="020B0504020202020204" pitchFamily="34" charset="0"/>
              </a:rPr>
              <a:t>del Código de Ética y Conducta de la CONADE</a:t>
            </a:r>
          </a:p>
          <a:p>
            <a:pPr marL="457200" lvl="0" indent="-457200">
              <a:buAutoNum type="arabicPeriod"/>
            </a:pPr>
            <a:endParaRPr lang="es-MX" sz="2000" dirty="0">
              <a:solidFill>
                <a:srgbClr val="002E6D"/>
              </a:solidFill>
              <a:latin typeface="Arial Nova" panose="020B0504020202020204" pitchFamily="34" charset="0"/>
            </a:endParaRPr>
          </a:p>
          <a:p>
            <a:pPr marL="457200" lvl="0" indent="-457200">
              <a:buAutoNum type="arabicPeriod"/>
            </a:pPr>
            <a:r>
              <a:rPr lang="es-MX" sz="2000" dirty="0">
                <a:solidFill>
                  <a:srgbClr val="002E6D"/>
                </a:solidFill>
                <a:latin typeface="Arial Nova" panose="020B0504020202020204" pitchFamily="34" charset="0"/>
              </a:rPr>
              <a:t>Fortalecimiento de las </a:t>
            </a:r>
            <a:r>
              <a:rPr lang="es-MX" sz="2000" b="1" dirty="0">
                <a:solidFill>
                  <a:srgbClr val="002E6D"/>
                </a:solidFill>
                <a:latin typeface="Arial Nova" panose="020B0504020202020204" pitchFamily="34" charset="0"/>
              </a:rPr>
              <a:t>medidas de prevención de los conflictos de intereses </a:t>
            </a:r>
          </a:p>
          <a:p>
            <a:pPr marL="457200" lvl="0" indent="-457200">
              <a:buAutoNum type="arabicPeriod"/>
            </a:pPr>
            <a:endParaRPr lang="es-MX" sz="2000" dirty="0">
              <a:solidFill>
                <a:srgbClr val="002E6D"/>
              </a:solidFill>
              <a:latin typeface="Arial Nova" panose="020B0504020202020204" pitchFamily="34" charset="0"/>
            </a:endParaRPr>
          </a:p>
          <a:p>
            <a:pPr marL="457200" lvl="0" indent="-457200">
              <a:buAutoNum type="arabicPeriod"/>
            </a:pPr>
            <a:r>
              <a:rPr lang="es-MX" sz="2000" dirty="0">
                <a:solidFill>
                  <a:srgbClr val="002E6D"/>
                </a:solidFill>
                <a:latin typeface="Arial Nova" panose="020B0504020202020204" pitchFamily="34" charset="0"/>
              </a:rPr>
              <a:t>Campaña de </a:t>
            </a:r>
            <a:r>
              <a:rPr lang="es-MX" sz="2000" b="1" dirty="0">
                <a:solidFill>
                  <a:srgbClr val="002E6D"/>
                </a:solidFill>
                <a:latin typeface="Arial Nova" panose="020B0504020202020204" pitchFamily="34" charset="0"/>
              </a:rPr>
              <a:t>sensibilización</a:t>
            </a:r>
            <a:r>
              <a:rPr lang="es-MX" sz="2000" dirty="0">
                <a:solidFill>
                  <a:srgbClr val="002E6D"/>
                </a:solidFill>
                <a:latin typeface="Arial Nova" panose="020B0504020202020204" pitchFamily="34" charset="0"/>
              </a:rPr>
              <a:t> </a:t>
            </a:r>
          </a:p>
        </p:txBody>
      </p:sp>
      <p:cxnSp>
        <p:nvCxnSpPr>
          <p:cNvPr id="22" name="Straight Connector 21">
            <a:extLst>
              <a:ext uri="{FF2B5EF4-FFF2-40B4-BE49-F238E27FC236}">
                <a16:creationId xmlns:a16="http://schemas.microsoft.com/office/drawing/2014/main" id="{B1C96BCF-3D7A-4783-989A-827AF2CD5D73}"/>
              </a:ext>
            </a:extLst>
          </p:cNvPr>
          <p:cNvCxnSpPr>
            <a:cxnSpLocks/>
          </p:cNvCxnSpPr>
          <p:nvPr/>
        </p:nvCxnSpPr>
        <p:spPr>
          <a:xfrm>
            <a:off x="77445" y="1461280"/>
            <a:ext cx="10459926"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2094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3CF36FF-53B8-1F45-AC26-50B18AB1F6C6}"/>
              </a:ext>
            </a:extLst>
          </p:cNvPr>
          <p:cNvPicPr>
            <a:picLocks noChangeAspect="1"/>
          </p:cNvPicPr>
          <p:nvPr/>
        </p:nvPicPr>
        <p:blipFill rotWithShape="1">
          <a:blip r:embed="rId3">
            <a:extLst>
              <a:ext uri="{28A0092B-C50C-407E-A947-70E740481C1C}">
                <a14:useLocalDpi xmlns:a14="http://schemas.microsoft.com/office/drawing/2010/main" val="0"/>
              </a:ext>
            </a:extLst>
          </a:blip>
          <a:srcRect l="36591" t="4372" r="24797" b="2260"/>
          <a:stretch/>
        </p:blipFill>
        <p:spPr>
          <a:xfrm>
            <a:off x="7996394" y="163120"/>
            <a:ext cx="4050205" cy="6529187"/>
          </a:xfrm>
          <a:prstGeom prst="rect">
            <a:avLst/>
          </a:prstGeom>
        </p:spPr>
      </p:pic>
      <p:sp>
        <p:nvSpPr>
          <p:cNvPr id="32" name="Rectangle 31"/>
          <p:cNvSpPr/>
          <p:nvPr/>
        </p:nvSpPr>
        <p:spPr>
          <a:xfrm>
            <a:off x="185968" y="172923"/>
            <a:ext cx="7721315" cy="1600355"/>
          </a:xfrm>
          <a:prstGeom prst="rect">
            <a:avLst/>
          </a:prstGeom>
          <a:solidFill>
            <a:srgbClr val="009ADE">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pic>
        <p:nvPicPr>
          <p:cNvPr id="28" name="Picture 27"/>
          <p:cNvPicPr>
            <a:picLocks noChangeAspect="1"/>
          </p:cNvPicPr>
          <p:nvPr/>
        </p:nvPicPr>
        <p:blipFill>
          <a:blip r:embed="rId4"/>
          <a:stretch>
            <a:fillRect/>
          </a:stretch>
        </p:blipFill>
        <p:spPr>
          <a:xfrm>
            <a:off x="500125" y="566880"/>
            <a:ext cx="2994613" cy="804720"/>
          </a:xfrm>
          <a:prstGeom prst="rect">
            <a:avLst/>
          </a:prstGeom>
        </p:spPr>
      </p:pic>
      <p:sp>
        <p:nvSpPr>
          <p:cNvPr id="34" name="Rectangle 33"/>
          <p:cNvSpPr/>
          <p:nvPr/>
        </p:nvSpPr>
        <p:spPr>
          <a:xfrm>
            <a:off x="185968" y="5825766"/>
            <a:ext cx="7721316" cy="866542"/>
          </a:xfrm>
          <a:prstGeom prst="rect">
            <a:avLst/>
          </a:prstGeom>
          <a:solidFill>
            <a:schemeClr val="bg1">
              <a:lumMod val="85000"/>
              <a:alpha val="8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9" name="Rectangle 8">
            <a:extLst>
              <a:ext uri="{FF2B5EF4-FFF2-40B4-BE49-F238E27FC236}">
                <a16:creationId xmlns:a16="http://schemas.microsoft.com/office/drawing/2014/main" id="{A5C04176-751E-9D4B-87E4-A4F943F837A3}"/>
              </a:ext>
            </a:extLst>
          </p:cNvPr>
          <p:cNvSpPr/>
          <p:nvPr/>
        </p:nvSpPr>
        <p:spPr>
          <a:xfrm>
            <a:off x="185968" y="1908313"/>
            <a:ext cx="7721316" cy="3796748"/>
          </a:xfrm>
          <a:prstGeom prst="rect">
            <a:avLst/>
          </a:prstGeom>
          <a:solidFill>
            <a:schemeClr val="bg1">
              <a:lumMod val="85000"/>
              <a:alpha val="8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nvGrpSpPr>
          <p:cNvPr id="11" name="Group 10">
            <a:extLst>
              <a:ext uri="{FF2B5EF4-FFF2-40B4-BE49-F238E27FC236}">
                <a16:creationId xmlns:a16="http://schemas.microsoft.com/office/drawing/2014/main" id="{D98DB953-4466-BC45-B37D-72009E52F05E}"/>
              </a:ext>
            </a:extLst>
          </p:cNvPr>
          <p:cNvGrpSpPr/>
          <p:nvPr/>
        </p:nvGrpSpPr>
        <p:grpSpPr>
          <a:xfrm>
            <a:off x="10997096" y="5671622"/>
            <a:ext cx="1189954" cy="1189954"/>
            <a:chOff x="10953552" y="5671622"/>
            <a:chExt cx="1189954" cy="1189954"/>
          </a:xfrm>
        </p:grpSpPr>
        <p:sp>
          <p:nvSpPr>
            <p:cNvPr id="12" name="Right Triangle 11">
              <a:extLst>
                <a:ext uri="{FF2B5EF4-FFF2-40B4-BE49-F238E27FC236}">
                  <a16:creationId xmlns:a16="http://schemas.microsoft.com/office/drawing/2014/main" id="{3A75D7FD-3F6C-534F-81CA-04FA8399F62F}"/>
                </a:ext>
              </a:extLst>
            </p:cNvPr>
            <p:cNvSpPr/>
            <p:nvPr/>
          </p:nvSpPr>
          <p:spPr>
            <a:xfrm rot="16200000">
              <a:off x="10953552" y="5671622"/>
              <a:ext cx="1189954" cy="1189954"/>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pic>
          <p:nvPicPr>
            <p:cNvPr id="13" name="Picture 12">
              <a:extLst>
                <a:ext uri="{FF2B5EF4-FFF2-40B4-BE49-F238E27FC236}">
                  <a16:creationId xmlns:a16="http://schemas.microsoft.com/office/drawing/2014/main" id="{3E4972EA-6511-1E45-9305-0CF25830915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580307" y="6229095"/>
              <a:ext cx="479943" cy="479943"/>
            </a:xfrm>
            <a:prstGeom prst="rect">
              <a:avLst/>
            </a:prstGeom>
          </p:spPr>
        </p:pic>
      </p:grpSp>
      <p:sp>
        <p:nvSpPr>
          <p:cNvPr id="14" name="CuadroTexto 13">
            <a:extLst>
              <a:ext uri="{FF2B5EF4-FFF2-40B4-BE49-F238E27FC236}">
                <a16:creationId xmlns:a16="http://schemas.microsoft.com/office/drawing/2014/main" id="{C0EFD8B1-AA98-4FB6-BD4E-E27B4ADB875F}"/>
              </a:ext>
            </a:extLst>
          </p:cNvPr>
          <p:cNvSpPr txBox="1"/>
          <p:nvPr/>
        </p:nvSpPr>
        <p:spPr>
          <a:xfrm>
            <a:off x="1090764" y="2775635"/>
            <a:ext cx="5581816" cy="584775"/>
          </a:xfrm>
          <a:prstGeom prst="rect">
            <a:avLst/>
          </a:prstGeom>
          <a:noFill/>
        </p:spPr>
        <p:txBody>
          <a:bodyPr wrap="square" rtlCol="0">
            <a:spAutoFit/>
          </a:bodyPr>
          <a:lstStyle/>
          <a:p>
            <a:pPr algn="ctr"/>
            <a:r>
              <a:rPr lang="es-MX" sz="1600" b="1" dirty="0">
                <a:solidFill>
                  <a:schemeClr val="bg1"/>
                </a:solidFill>
                <a:latin typeface="Arial" charset="0"/>
                <a:ea typeface="Arial" charset="0"/>
                <a:cs typeface="Arial" charset="0"/>
              </a:rPr>
              <a:t>¡GRACIAS!</a:t>
            </a:r>
          </a:p>
          <a:p>
            <a:endParaRPr lang="es-MX" sz="1600" dirty="0">
              <a:latin typeface="Arial" charset="0"/>
              <a:ea typeface="Arial" charset="0"/>
              <a:cs typeface="Arial" charset="0"/>
            </a:endParaRPr>
          </a:p>
        </p:txBody>
      </p:sp>
      <p:sp>
        <p:nvSpPr>
          <p:cNvPr id="15" name="CuadroTexto 14">
            <a:extLst>
              <a:ext uri="{FF2B5EF4-FFF2-40B4-BE49-F238E27FC236}">
                <a16:creationId xmlns:a16="http://schemas.microsoft.com/office/drawing/2014/main" id="{A9268FC0-CF3B-4DA8-80F0-BD10F3334251}"/>
              </a:ext>
            </a:extLst>
          </p:cNvPr>
          <p:cNvSpPr txBox="1"/>
          <p:nvPr/>
        </p:nvSpPr>
        <p:spPr>
          <a:xfrm>
            <a:off x="1090764" y="2775635"/>
            <a:ext cx="5581816" cy="2062103"/>
          </a:xfrm>
          <a:prstGeom prst="rect">
            <a:avLst/>
          </a:prstGeom>
          <a:noFill/>
        </p:spPr>
        <p:txBody>
          <a:bodyPr wrap="square" rtlCol="0">
            <a:spAutoFit/>
          </a:bodyPr>
          <a:lstStyle/>
          <a:p>
            <a:pPr algn="ctr"/>
            <a:r>
              <a:rPr lang="es-MX" sz="1600" b="1" dirty="0">
                <a:solidFill>
                  <a:schemeClr val="bg1"/>
                </a:solidFill>
                <a:latin typeface="Arial" charset="0"/>
                <a:ea typeface="Arial" charset="0"/>
                <a:cs typeface="Arial" charset="0"/>
              </a:rPr>
              <a:t>¡GRACIAS!</a:t>
            </a:r>
          </a:p>
          <a:p>
            <a:endParaRPr lang="es-MX" sz="1600" dirty="0">
              <a:latin typeface="Arial" charset="0"/>
              <a:ea typeface="Arial" charset="0"/>
              <a:cs typeface="Arial" charset="0"/>
            </a:endParaRPr>
          </a:p>
          <a:p>
            <a:pPr algn="ctr"/>
            <a:r>
              <a:rPr lang="es-MX" sz="1600" b="1" dirty="0">
                <a:solidFill>
                  <a:schemeClr val="bg1"/>
                </a:solidFill>
                <a:latin typeface="Arial" charset="0"/>
                <a:ea typeface="Arial" charset="0"/>
                <a:cs typeface="Arial" charset="0"/>
              </a:rPr>
              <a:t>Gerardo Nóchez Cerón, </a:t>
            </a:r>
          </a:p>
          <a:p>
            <a:pPr algn="ctr"/>
            <a:r>
              <a:rPr lang="es-MX" sz="1600" dirty="0">
                <a:solidFill>
                  <a:schemeClr val="bg1"/>
                </a:solidFill>
                <a:latin typeface="Arial" charset="0"/>
                <a:ea typeface="Arial" charset="0"/>
                <a:cs typeface="Arial" charset="0"/>
              </a:rPr>
              <a:t>Especialista Anticorrupción en Materia Penal</a:t>
            </a:r>
          </a:p>
          <a:p>
            <a:pPr algn="ctr"/>
            <a:endParaRPr lang="es-MX" sz="1600" dirty="0">
              <a:solidFill>
                <a:schemeClr val="bg1"/>
              </a:solidFill>
              <a:latin typeface="Arial" charset="0"/>
              <a:ea typeface="Arial" charset="0"/>
              <a:cs typeface="Arial" charset="0"/>
            </a:endParaRPr>
          </a:p>
          <a:p>
            <a:pPr algn="ctr"/>
            <a:r>
              <a:rPr lang="es-MX" sz="1600" dirty="0">
                <a:solidFill>
                  <a:schemeClr val="bg1"/>
                </a:solidFill>
                <a:latin typeface="Arial" charset="0"/>
                <a:ea typeface="Arial" charset="0"/>
                <a:cs typeface="Arial" charset="0"/>
              </a:rPr>
              <a:t>Oficina de Enlace y Partenariado de la UNODC en México</a:t>
            </a:r>
          </a:p>
          <a:p>
            <a:pPr algn="ctr"/>
            <a:endParaRPr lang="es-MX" sz="1600" dirty="0">
              <a:solidFill>
                <a:schemeClr val="bg1"/>
              </a:solidFill>
              <a:latin typeface="Arial" charset="0"/>
              <a:ea typeface="Arial" charset="0"/>
              <a:cs typeface="Arial" charset="0"/>
            </a:endParaRPr>
          </a:p>
          <a:p>
            <a:pPr algn="ctr"/>
            <a:r>
              <a:rPr lang="es-MX" sz="1600" dirty="0">
                <a:solidFill>
                  <a:schemeClr val="bg1"/>
                </a:solidFill>
                <a:latin typeface="Arial" charset="0"/>
                <a:ea typeface="Arial" charset="0"/>
                <a:cs typeface="Arial" charset="0"/>
                <a:hlinkClick r:id="rId6"/>
              </a:rPr>
              <a:t>gerardo.nochezceron@un.org</a:t>
            </a:r>
            <a:endParaRPr lang="es-MX" sz="1600" dirty="0">
              <a:solidFill>
                <a:schemeClr val="bg1"/>
              </a:solidFill>
              <a:latin typeface="Arial" charset="0"/>
              <a:ea typeface="Arial" charset="0"/>
              <a:cs typeface="Arial" charset="0"/>
            </a:endParaRPr>
          </a:p>
        </p:txBody>
      </p:sp>
    </p:spTree>
    <p:extLst>
      <p:ext uri="{BB962C8B-B14F-4D97-AF65-F5344CB8AC3E}">
        <p14:creationId xmlns:p14="http://schemas.microsoft.com/office/powerpoint/2010/main" val="13354260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E7CF1940-9F78-4619-A5EE-D7D896429FFC}"/>
              </a:ext>
            </a:extLst>
          </p:cNvPr>
          <p:cNvPicPr>
            <a:picLocks noChangeAspect="1"/>
          </p:cNvPicPr>
          <p:nvPr/>
        </p:nvPicPr>
        <p:blipFill rotWithShape="1">
          <a:blip r:embed="rId3">
            <a:extLst>
              <a:ext uri="{28A0092B-C50C-407E-A947-70E740481C1C}">
                <a14:useLocalDpi xmlns:a14="http://schemas.microsoft.com/office/drawing/2010/main" val="0"/>
              </a:ext>
            </a:extLst>
          </a:blip>
          <a:srcRect t="9560" b="24790"/>
          <a:stretch/>
        </p:blipFill>
        <p:spPr>
          <a:xfrm>
            <a:off x="168632" y="1554937"/>
            <a:ext cx="10444940" cy="5139779"/>
          </a:xfrm>
          <a:prstGeom prst="rect">
            <a:avLst/>
          </a:prstGeom>
        </p:spPr>
      </p:pic>
      <p:sp>
        <p:nvSpPr>
          <p:cNvPr id="3" name="TextBox 2"/>
          <p:cNvSpPr txBox="1"/>
          <p:nvPr/>
        </p:nvSpPr>
        <p:spPr>
          <a:xfrm>
            <a:off x="473205" y="3023696"/>
            <a:ext cx="6347940" cy="3416320"/>
          </a:xfrm>
          <a:prstGeom prst="rect">
            <a:avLst/>
          </a:prstGeom>
          <a:noFill/>
        </p:spPr>
        <p:txBody>
          <a:bodyPr wrap="square" rtlCol="0">
            <a:spAutoFit/>
          </a:bodyPr>
          <a:lstStyle/>
          <a:p>
            <a:r>
              <a:rPr lang="en-US" sz="5400" dirty="0">
                <a:solidFill>
                  <a:schemeClr val="bg1"/>
                </a:solidFill>
                <a:latin typeface="Arial Nova" panose="020B0504020202020204" pitchFamily="34" charset="0"/>
                <a:ea typeface="Avenir Medium" charset="0"/>
                <a:cs typeface="Arial" panose="020B0604020202020204" pitchFamily="34" charset="0"/>
              </a:rPr>
              <a:t>La Agenda 2030 y el </a:t>
            </a:r>
            <a:r>
              <a:rPr lang="en-US" sz="5400" dirty="0" err="1">
                <a:solidFill>
                  <a:schemeClr val="bg1"/>
                </a:solidFill>
                <a:latin typeface="Arial Nova" panose="020B0504020202020204" pitchFamily="34" charset="0"/>
                <a:ea typeface="Avenir Medium" charset="0"/>
                <a:cs typeface="Arial" panose="020B0604020202020204" pitchFamily="34" charset="0"/>
              </a:rPr>
              <a:t>Combate</a:t>
            </a:r>
            <a:r>
              <a:rPr lang="en-US" sz="5400" dirty="0">
                <a:solidFill>
                  <a:schemeClr val="bg1"/>
                </a:solidFill>
                <a:latin typeface="Arial Nova" panose="020B0504020202020204" pitchFamily="34" charset="0"/>
                <a:ea typeface="Avenir Medium" charset="0"/>
                <a:cs typeface="Arial" panose="020B0604020202020204" pitchFamily="34" charset="0"/>
              </a:rPr>
              <a:t> a la </a:t>
            </a:r>
            <a:r>
              <a:rPr lang="en-US" sz="5400" dirty="0" err="1">
                <a:solidFill>
                  <a:schemeClr val="bg1"/>
                </a:solidFill>
                <a:latin typeface="Arial Nova" panose="020B0504020202020204" pitchFamily="34" charset="0"/>
                <a:ea typeface="Avenir Medium" charset="0"/>
                <a:cs typeface="Arial" panose="020B0604020202020204" pitchFamily="34" charset="0"/>
              </a:rPr>
              <a:t>Corrupción</a:t>
            </a:r>
            <a:r>
              <a:rPr lang="en-US" sz="5400" dirty="0">
                <a:solidFill>
                  <a:schemeClr val="bg1"/>
                </a:solidFill>
                <a:latin typeface="Arial Nova" panose="020B0504020202020204" pitchFamily="34" charset="0"/>
                <a:ea typeface="Avenir Medium" charset="0"/>
                <a:cs typeface="Arial" panose="020B0604020202020204" pitchFamily="34" charset="0"/>
              </a:rPr>
              <a:t> </a:t>
            </a:r>
          </a:p>
          <a:p>
            <a:endParaRPr lang="es-MX" sz="5400" dirty="0">
              <a:solidFill>
                <a:srgbClr val="FFFFFF"/>
              </a:solidFill>
              <a:latin typeface="Arial" panose="020B0604020202020204" pitchFamily="34" charset="0"/>
              <a:cs typeface="Arial" panose="020B0604020202020204" pitchFamily="34" charset="0"/>
            </a:endParaRPr>
          </a:p>
        </p:txBody>
      </p:sp>
      <p:sp>
        <p:nvSpPr>
          <p:cNvPr id="13" name="Rectangle 12">
            <a:extLst>
              <a:ext uri="{FF2B5EF4-FFF2-40B4-BE49-F238E27FC236}">
                <a16:creationId xmlns:a16="http://schemas.microsoft.com/office/drawing/2014/main" id="{CEE3D660-D1C5-5B4B-AF12-375317064EC2}"/>
              </a:ext>
            </a:extLst>
          </p:cNvPr>
          <p:cNvSpPr/>
          <p:nvPr/>
        </p:nvSpPr>
        <p:spPr>
          <a:xfrm>
            <a:off x="10738134" y="1554937"/>
            <a:ext cx="1321594" cy="5139780"/>
          </a:xfrm>
          <a:prstGeom prst="rect">
            <a:avLst/>
          </a:prstGeom>
          <a:solidFill>
            <a:srgbClr val="009AD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 name="TextBox 1">
            <a:extLst>
              <a:ext uri="{FF2B5EF4-FFF2-40B4-BE49-F238E27FC236}">
                <a16:creationId xmlns:a16="http://schemas.microsoft.com/office/drawing/2014/main" id="{BE837BDD-1C65-E54D-BBBB-D19AA903E6DA}"/>
              </a:ext>
            </a:extLst>
          </p:cNvPr>
          <p:cNvSpPr txBox="1"/>
          <p:nvPr/>
        </p:nvSpPr>
        <p:spPr>
          <a:xfrm>
            <a:off x="10982864" y="4407384"/>
            <a:ext cx="762000" cy="1569660"/>
          </a:xfrm>
          <a:prstGeom prst="rect">
            <a:avLst/>
          </a:prstGeom>
          <a:noFill/>
        </p:spPr>
        <p:txBody>
          <a:bodyPr wrap="square" rtlCol="0">
            <a:spAutoFit/>
          </a:bodyPr>
          <a:lstStyle/>
          <a:p>
            <a:r>
              <a:rPr lang="es-MX" sz="9600" dirty="0">
                <a:solidFill>
                  <a:srgbClr val="FFFFFF"/>
                </a:solidFill>
                <a:latin typeface="Arial" panose="020B0604020202020204" pitchFamily="34" charset="0"/>
                <a:cs typeface="Arial" panose="020B0604020202020204" pitchFamily="34" charset="0"/>
              </a:rPr>
              <a:t>1</a:t>
            </a:r>
            <a:endParaRPr lang="en-US" sz="9600" dirty="0"/>
          </a:p>
        </p:txBody>
      </p:sp>
      <p:pic>
        <p:nvPicPr>
          <p:cNvPr id="14" name="Picture 13">
            <a:extLst>
              <a:ext uri="{FF2B5EF4-FFF2-40B4-BE49-F238E27FC236}">
                <a16:creationId xmlns:a16="http://schemas.microsoft.com/office/drawing/2014/main" id="{9CBDDFEF-C8C0-3E4A-9F2A-0CFA5E18601D}"/>
              </a:ext>
            </a:extLst>
          </p:cNvPr>
          <p:cNvPicPr>
            <a:picLocks noChangeAspect="1"/>
          </p:cNvPicPr>
          <p:nvPr/>
        </p:nvPicPr>
        <p:blipFill>
          <a:blip r:embed="rId4"/>
          <a:stretch>
            <a:fillRect/>
          </a:stretch>
        </p:blipFill>
        <p:spPr>
          <a:xfrm>
            <a:off x="329195" y="462295"/>
            <a:ext cx="2732001" cy="734150"/>
          </a:xfrm>
          <a:prstGeom prst="rect">
            <a:avLst/>
          </a:prstGeom>
        </p:spPr>
      </p:pic>
      <p:pic>
        <p:nvPicPr>
          <p:cNvPr id="9" name="Picture 8">
            <a:extLst>
              <a:ext uri="{FF2B5EF4-FFF2-40B4-BE49-F238E27FC236}">
                <a16:creationId xmlns:a16="http://schemas.microsoft.com/office/drawing/2014/main" id="{E34CC5B4-C35C-F542-8BB4-9CAE8D91924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30969" y="144222"/>
            <a:ext cx="1313828" cy="1313828"/>
          </a:xfrm>
          <a:prstGeom prst="rect">
            <a:avLst/>
          </a:prstGeom>
        </p:spPr>
      </p:pic>
      <p:grpSp>
        <p:nvGrpSpPr>
          <p:cNvPr id="12" name="Group 11">
            <a:extLst>
              <a:ext uri="{FF2B5EF4-FFF2-40B4-BE49-F238E27FC236}">
                <a16:creationId xmlns:a16="http://schemas.microsoft.com/office/drawing/2014/main" id="{DDE2F6C0-D0FF-6548-A912-BF7675242572}"/>
              </a:ext>
            </a:extLst>
          </p:cNvPr>
          <p:cNvGrpSpPr/>
          <p:nvPr/>
        </p:nvGrpSpPr>
        <p:grpSpPr>
          <a:xfrm>
            <a:off x="10537371" y="5211897"/>
            <a:ext cx="1649679" cy="1649679"/>
            <a:chOff x="10953552" y="5671622"/>
            <a:chExt cx="1189954" cy="1189954"/>
          </a:xfrm>
        </p:grpSpPr>
        <p:sp>
          <p:nvSpPr>
            <p:cNvPr id="15" name="Right Triangle 14">
              <a:extLst>
                <a:ext uri="{FF2B5EF4-FFF2-40B4-BE49-F238E27FC236}">
                  <a16:creationId xmlns:a16="http://schemas.microsoft.com/office/drawing/2014/main" id="{7C739C59-318C-A948-9F3D-DDB9326414C4}"/>
                </a:ext>
              </a:extLst>
            </p:cNvPr>
            <p:cNvSpPr/>
            <p:nvPr/>
          </p:nvSpPr>
          <p:spPr>
            <a:xfrm rot="16200000">
              <a:off x="10953552" y="5671622"/>
              <a:ext cx="1189954" cy="1189954"/>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pic>
          <p:nvPicPr>
            <p:cNvPr id="16" name="Picture 15">
              <a:extLst>
                <a:ext uri="{FF2B5EF4-FFF2-40B4-BE49-F238E27FC236}">
                  <a16:creationId xmlns:a16="http://schemas.microsoft.com/office/drawing/2014/main" id="{0E40657F-07CA-A846-A113-81B1258087C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580307" y="6229095"/>
              <a:ext cx="479943" cy="479943"/>
            </a:xfrm>
            <a:prstGeom prst="rect">
              <a:avLst/>
            </a:prstGeom>
          </p:spPr>
        </p:pic>
      </p:grpSp>
    </p:spTree>
    <p:extLst>
      <p:ext uri="{BB962C8B-B14F-4D97-AF65-F5344CB8AC3E}">
        <p14:creationId xmlns:p14="http://schemas.microsoft.com/office/powerpoint/2010/main" val="27893756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378CCDE2-F06F-2E4F-BF2E-BB06EEC3B2E3}"/>
              </a:ext>
            </a:extLst>
          </p:cNvPr>
          <p:cNvSpPr/>
          <p:nvPr/>
        </p:nvSpPr>
        <p:spPr>
          <a:xfrm>
            <a:off x="88206" y="1657020"/>
            <a:ext cx="9006060" cy="5139780"/>
          </a:xfrm>
          <a:prstGeom prst="rect">
            <a:avLst/>
          </a:prstGeom>
          <a:solidFill>
            <a:srgbClr val="F2F2F2">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600"/>
          </a:p>
        </p:txBody>
      </p:sp>
      <p:sp>
        <p:nvSpPr>
          <p:cNvPr id="11" name="Title 3">
            <a:extLst>
              <a:ext uri="{FF2B5EF4-FFF2-40B4-BE49-F238E27FC236}">
                <a16:creationId xmlns:a16="http://schemas.microsoft.com/office/drawing/2014/main" id="{54347B69-A9D1-4F8A-A856-9D562D59DC06}"/>
              </a:ext>
            </a:extLst>
          </p:cNvPr>
          <p:cNvSpPr txBox="1">
            <a:spLocks/>
          </p:cNvSpPr>
          <p:nvPr/>
        </p:nvSpPr>
        <p:spPr>
          <a:xfrm>
            <a:off x="222726" y="1636868"/>
            <a:ext cx="5025094" cy="2015122"/>
          </a:xfrm>
          <a:prstGeom prst="rect">
            <a:avLst/>
          </a:prstGeom>
        </p:spPr>
        <p:txBody>
          <a:bodyPr>
            <a:noAutofit/>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algn="just">
              <a:lnSpc>
                <a:spcPct val="150000"/>
              </a:lnSpc>
              <a:spcBef>
                <a:spcPts val="1200"/>
              </a:spcBef>
              <a:buClr>
                <a:schemeClr val="accent3"/>
              </a:buClr>
              <a:buSzPct val="150000"/>
            </a:pPr>
            <a:endParaRPr lang="es-MX" sz="1400" b="0" dirty="0">
              <a:solidFill>
                <a:srgbClr val="002060"/>
              </a:solidFill>
              <a:latin typeface="Arial" panose="020B0604020202020204" pitchFamily="34" charset="0"/>
              <a:ea typeface="Roboto Light" charset="0"/>
              <a:cs typeface="Arial" panose="020B0604020202020204" pitchFamily="34" charset="0"/>
            </a:endParaRPr>
          </a:p>
        </p:txBody>
      </p:sp>
      <p:sp>
        <p:nvSpPr>
          <p:cNvPr id="12" name="Rectangle 11">
            <a:extLst>
              <a:ext uri="{FF2B5EF4-FFF2-40B4-BE49-F238E27FC236}">
                <a16:creationId xmlns:a16="http://schemas.microsoft.com/office/drawing/2014/main" id="{2AC0FBDC-92B6-AC4E-BFDE-3A8037A9ACA8}"/>
              </a:ext>
            </a:extLst>
          </p:cNvPr>
          <p:cNvSpPr/>
          <p:nvPr/>
        </p:nvSpPr>
        <p:spPr>
          <a:xfrm flipV="1">
            <a:off x="9288038" y="163283"/>
            <a:ext cx="2771690" cy="1277354"/>
          </a:xfrm>
          <a:prstGeom prst="rect">
            <a:avLst/>
          </a:prstGeom>
          <a:solidFill>
            <a:srgbClr val="F2F1F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8" name="TextBox 51">
            <a:extLst>
              <a:ext uri="{FF2B5EF4-FFF2-40B4-BE49-F238E27FC236}">
                <a16:creationId xmlns:a16="http://schemas.microsoft.com/office/drawing/2014/main" id="{8FF36EFC-E59A-B040-A25E-D9029167898C}"/>
              </a:ext>
            </a:extLst>
          </p:cNvPr>
          <p:cNvSpPr txBox="1"/>
          <p:nvPr/>
        </p:nvSpPr>
        <p:spPr>
          <a:xfrm>
            <a:off x="222726" y="566827"/>
            <a:ext cx="8426948" cy="830997"/>
          </a:xfrm>
          <a:prstGeom prst="rect">
            <a:avLst/>
          </a:prstGeom>
          <a:noFill/>
        </p:spPr>
        <p:txBody>
          <a:bodyPr wrap="square" rtlCol="0">
            <a:spAutoFit/>
          </a:bodyPr>
          <a:lstStyle/>
          <a:p>
            <a:r>
              <a:rPr lang="en-US" sz="2400" b="1" dirty="0">
                <a:solidFill>
                  <a:srgbClr val="002E6D"/>
                </a:solidFill>
                <a:latin typeface="Arial Nova" panose="020B0504020202020204" pitchFamily="34" charset="0"/>
                <a:ea typeface="Avenir Medium" charset="0"/>
                <a:cs typeface="Arial" panose="020B0604020202020204" pitchFamily="34" charset="0"/>
              </a:rPr>
              <a:t>UNODC, La Agenda 2030 y el </a:t>
            </a:r>
            <a:r>
              <a:rPr lang="en-US" sz="2400" b="1" dirty="0" err="1">
                <a:solidFill>
                  <a:srgbClr val="002E6D"/>
                </a:solidFill>
                <a:latin typeface="Arial Nova" panose="020B0504020202020204" pitchFamily="34" charset="0"/>
                <a:ea typeface="Avenir Medium" charset="0"/>
                <a:cs typeface="Arial" panose="020B0604020202020204" pitchFamily="34" charset="0"/>
              </a:rPr>
              <a:t>Combate</a:t>
            </a:r>
            <a:r>
              <a:rPr lang="en-US" sz="2400" b="1" dirty="0">
                <a:solidFill>
                  <a:srgbClr val="002E6D"/>
                </a:solidFill>
                <a:latin typeface="Arial Nova" panose="020B0504020202020204" pitchFamily="34" charset="0"/>
                <a:ea typeface="Avenir Medium" charset="0"/>
                <a:cs typeface="Arial" panose="020B0604020202020204" pitchFamily="34" charset="0"/>
              </a:rPr>
              <a:t> a la </a:t>
            </a:r>
            <a:r>
              <a:rPr lang="en-US" sz="2400" b="1" dirty="0" err="1">
                <a:solidFill>
                  <a:srgbClr val="002E6D"/>
                </a:solidFill>
                <a:latin typeface="Arial Nova" panose="020B0504020202020204" pitchFamily="34" charset="0"/>
                <a:ea typeface="Avenir Medium" charset="0"/>
                <a:cs typeface="Arial" panose="020B0604020202020204" pitchFamily="34" charset="0"/>
              </a:rPr>
              <a:t>Corrupción</a:t>
            </a:r>
            <a:r>
              <a:rPr lang="en-US" sz="2400" b="1" dirty="0">
                <a:solidFill>
                  <a:srgbClr val="002E6D"/>
                </a:solidFill>
                <a:latin typeface="Arial Nova" panose="020B0504020202020204" pitchFamily="34" charset="0"/>
                <a:ea typeface="Avenir Medium" charset="0"/>
                <a:cs typeface="Arial" panose="020B0604020202020204" pitchFamily="34" charset="0"/>
              </a:rPr>
              <a:t> </a:t>
            </a:r>
          </a:p>
          <a:p>
            <a:endParaRPr lang="en-US" sz="2400" b="1" dirty="0">
              <a:solidFill>
                <a:srgbClr val="02457C"/>
              </a:solidFill>
              <a:latin typeface="Arial" panose="020B0604020202020204" pitchFamily="34" charset="0"/>
              <a:ea typeface="Avenir Black" charset="0"/>
              <a:cs typeface="Arial" panose="020B0604020202020204" pitchFamily="34" charset="0"/>
            </a:endParaRPr>
          </a:p>
        </p:txBody>
      </p:sp>
      <p:cxnSp>
        <p:nvCxnSpPr>
          <p:cNvPr id="19" name="Straight Connector 18">
            <a:extLst>
              <a:ext uri="{FF2B5EF4-FFF2-40B4-BE49-F238E27FC236}">
                <a16:creationId xmlns:a16="http://schemas.microsoft.com/office/drawing/2014/main" id="{50A8509A-F083-DB44-B6D6-2513C949E398}"/>
              </a:ext>
            </a:extLst>
          </p:cNvPr>
          <p:cNvCxnSpPr>
            <a:cxnSpLocks/>
          </p:cNvCxnSpPr>
          <p:nvPr/>
        </p:nvCxnSpPr>
        <p:spPr>
          <a:xfrm>
            <a:off x="163361" y="1535094"/>
            <a:ext cx="8980639"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1F18F004-2EF3-F74C-A9E3-F80B13E7E5BC}"/>
              </a:ext>
            </a:extLst>
          </p:cNvPr>
          <p:cNvGrpSpPr/>
          <p:nvPr/>
        </p:nvGrpSpPr>
        <p:grpSpPr>
          <a:xfrm>
            <a:off x="10997096" y="5671622"/>
            <a:ext cx="1189954" cy="1189954"/>
            <a:chOff x="10953552" y="5671622"/>
            <a:chExt cx="1189954" cy="1189954"/>
          </a:xfrm>
        </p:grpSpPr>
        <p:sp>
          <p:nvSpPr>
            <p:cNvPr id="13" name="Right Triangle 12">
              <a:extLst>
                <a:ext uri="{FF2B5EF4-FFF2-40B4-BE49-F238E27FC236}">
                  <a16:creationId xmlns:a16="http://schemas.microsoft.com/office/drawing/2014/main" id="{540C4049-540B-2E4F-8878-0CD355D4B357}"/>
                </a:ext>
              </a:extLst>
            </p:cNvPr>
            <p:cNvSpPr/>
            <p:nvPr/>
          </p:nvSpPr>
          <p:spPr>
            <a:xfrm rot="16200000">
              <a:off x="10953552" y="5671622"/>
              <a:ext cx="1189954" cy="1189954"/>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pic>
          <p:nvPicPr>
            <p:cNvPr id="14" name="Picture 13">
              <a:extLst>
                <a:ext uri="{FF2B5EF4-FFF2-40B4-BE49-F238E27FC236}">
                  <a16:creationId xmlns:a16="http://schemas.microsoft.com/office/drawing/2014/main" id="{DF03BED9-6D52-BA4E-B069-7B347BDC48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80307" y="6229095"/>
              <a:ext cx="479943" cy="479943"/>
            </a:xfrm>
            <a:prstGeom prst="rect">
              <a:avLst/>
            </a:prstGeom>
          </p:spPr>
        </p:pic>
      </p:grpSp>
      <p:sp>
        <p:nvSpPr>
          <p:cNvPr id="31" name="Title 3">
            <a:extLst>
              <a:ext uri="{FF2B5EF4-FFF2-40B4-BE49-F238E27FC236}">
                <a16:creationId xmlns:a16="http://schemas.microsoft.com/office/drawing/2014/main" id="{54347B69-A9D1-4F8A-A856-9D562D59DC06}"/>
              </a:ext>
            </a:extLst>
          </p:cNvPr>
          <p:cNvSpPr txBox="1">
            <a:spLocks/>
          </p:cNvSpPr>
          <p:nvPr/>
        </p:nvSpPr>
        <p:spPr>
          <a:xfrm>
            <a:off x="222726" y="2945954"/>
            <a:ext cx="5025094" cy="884366"/>
          </a:xfrm>
          <a:prstGeom prst="rect">
            <a:avLst/>
          </a:prstGeom>
        </p:spPr>
        <p:txBody>
          <a:bodyPr>
            <a:noAutofit/>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algn="just">
              <a:lnSpc>
                <a:spcPct val="150000"/>
              </a:lnSpc>
              <a:spcBef>
                <a:spcPts val="1200"/>
              </a:spcBef>
              <a:buClr>
                <a:schemeClr val="accent3"/>
              </a:buClr>
              <a:buSzPct val="150000"/>
            </a:pPr>
            <a:endParaRPr lang="es-MX" sz="1400" dirty="0">
              <a:solidFill>
                <a:srgbClr val="02457C"/>
              </a:solidFill>
              <a:latin typeface="Arial" panose="020B0604020202020204" pitchFamily="34" charset="0"/>
              <a:ea typeface="Avenir Medium" charset="0"/>
              <a:cs typeface="Arial" panose="020B0604020202020204" pitchFamily="34" charset="0"/>
            </a:endParaRPr>
          </a:p>
        </p:txBody>
      </p:sp>
      <p:sp>
        <p:nvSpPr>
          <p:cNvPr id="32" name="CuadroTexto 1">
            <a:extLst>
              <a:ext uri="{FF2B5EF4-FFF2-40B4-BE49-F238E27FC236}">
                <a16:creationId xmlns:a16="http://schemas.microsoft.com/office/drawing/2014/main" id="{B3B169B5-3ED6-467E-A482-540A4CD8EDC5}"/>
              </a:ext>
            </a:extLst>
          </p:cNvPr>
          <p:cNvSpPr txBox="1"/>
          <p:nvPr/>
        </p:nvSpPr>
        <p:spPr>
          <a:xfrm>
            <a:off x="436673" y="1673346"/>
            <a:ext cx="5094187" cy="1323439"/>
          </a:xfrm>
          <a:prstGeom prst="rect">
            <a:avLst/>
          </a:prstGeom>
          <a:ln/>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sz="2000" b="1" i="1" dirty="0">
                <a:latin typeface="Arial Nova" panose="020B0504020202020204" pitchFamily="34" charset="0"/>
              </a:rPr>
              <a:t>16.4</a:t>
            </a:r>
            <a:r>
              <a:rPr lang="en-US" sz="2000" i="1" dirty="0">
                <a:latin typeface="Arial Nova" panose="020B0504020202020204" pitchFamily="34" charset="0"/>
              </a:rPr>
              <a:t> </a:t>
            </a:r>
            <a:r>
              <a:rPr lang="en-US" sz="2000" i="1" dirty="0" err="1">
                <a:latin typeface="Arial Nova" panose="020B0504020202020204" pitchFamily="34" charset="0"/>
              </a:rPr>
              <a:t>Reducir</a:t>
            </a:r>
            <a:r>
              <a:rPr lang="en-US" sz="2000" i="1" dirty="0">
                <a:latin typeface="Arial Nova" panose="020B0504020202020204" pitchFamily="34" charset="0"/>
              </a:rPr>
              <a:t> </a:t>
            </a:r>
            <a:r>
              <a:rPr lang="es-MX" sz="2000" i="1" dirty="0">
                <a:latin typeface="Arial Nova" panose="020B0504020202020204" pitchFamily="34" charset="0"/>
              </a:rPr>
              <a:t>de forma significativa </a:t>
            </a:r>
            <a:r>
              <a:rPr lang="es-MX" sz="2000" b="1" i="1" dirty="0">
                <a:latin typeface="Arial Nova" panose="020B0504020202020204" pitchFamily="34" charset="0"/>
              </a:rPr>
              <a:t>los flujos financieros y de armas ilícitos</a:t>
            </a:r>
            <a:r>
              <a:rPr lang="es-MX" sz="2000" i="1" dirty="0">
                <a:latin typeface="Arial Nova" panose="020B0504020202020204" pitchFamily="34" charset="0"/>
              </a:rPr>
              <a:t>, así como fortalecer la recuperación y devolución de activos robados </a:t>
            </a:r>
            <a:endParaRPr lang="en-US" sz="2000" b="1" i="1" dirty="0">
              <a:latin typeface="Arial Nova" panose="020B0504020202020204" pitchFamily="34" charset="0"/>
            </a:endParaRPr>
          </a:p>
        </p:txBody>
      </p:sp>
      <p:sp>
        <p:nvSpPr>
          <p:cNvPr id="33" name="CuadroTexto 1">
            <a:extLst>
              <a:ext uri="{FF2B5EF4-FFF2-40B4-BE49-F238E27FC236}">
                <a16:creationId xmlns:a16="http://schemas.microsoft.com/office/drawing/2014/main" id="{2FFF526E-EB01-4F79-B7D1-131EF089D73D}"/>
              </a:ext>
            </a:extLst>
          </p:cNvPr>
          <p:cNvSpPr txBox="1"/>
          <p:nvPr/>
        </p:nvSpPr>
        <p:spPr>
          <a:xfrm>
            <a:off x="375383" y="3595944"/>
            <a:ext cx="4913816" cy="1015663"/>
          </a:xfrm>
          <a:prstGeom prst="rect">
            <a:avLst/>
          </a:prstGeom>
          <a:ln/>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sz="2000" b="1" i="1" dirty="0">
                <a:latin typeface="Arial Nova" panose="020B0504020202020204" pitchFamily="34" charset="0"/>
              </a:rPr>
              <a:t>16.5 </a:t>
            </a:r>
            <a:r>
              <a:rPr lang="en-US" sz="2000" i="1" dirty="0" err="1">
                <a:latin typeface="Arial Nova" panose="020B0504020202020204" pitchFamily="34" charset="0"/>
              </a:rPr>
              <a:t>Reducir</a:t>
            </a:r>
            <a:r>
              <a:rPr lang="en-US" sz="2000" i="1" dirty="0">
                <a:latin typeface="Arial Nova" panose="020B0504020202020204" pitchFamily="34" charset="0"/>
              </a:rPr>
              <a:t> </a:t>
            </a:r>
            <a:r>
              <a:rPr lang="en-US" sz="2000" i="1" dirty="0" err="1">
                <a:latin typeface="Arial Nova" panose="020B0504020202020204" pitchFamily="34" charset="0"/>
              </a:rPr>
              <a:t>considerablemente</a:t>
            </a:r>
            <a:r>
              <a:rPr lang="en-US" sz="2000" i="1" dirty="0">
                <a:latin typeface="Arial Nova" panose="020B0504020202020204" pitchFamily="34" charset="0"/>
              </a:rPr>
              <a:t> la </a:t>
            </a:r>
            <a:r>
              <a:rPr lang="en-US" sz="2000" b="1" i="1" dirty="0" err="1">
                <a:latin typeface="Arial Nova" panose="020B0504020202020204" pitchFamily="34" charset="0"/>
              </a:rPr>
              <a:t>corrupción</a:t>
            </a:r>
            <a:r>
              <a:rPr lang="en-US" sz="2000" b="1" i="1" dirty="0">
                <a:latin typeface="Arial Nova" panose="020B0504020202020204" pitchFamily="34" charset="0"/>
              </a:rPr>
              <a:t> y el </a:t>
            </a:r>
            <a:r>
              <a:rPr lang="en-US" sz="2000" b="1" i="1" dirty="0" err="1">
                <a:latin typeface="Arial Nova" panose="020B0504020202020204" pitchFamily="34" charset="0"/>
              </a:rPr>
              <a:t>soborno</a:t>
            </a:r>
            <a:r>
              <a:rPr lang="en-US" sz="2000" b="1" i="1" dirty="0">
                <a:latin typeface="Arial Nova" panose="020B0504020202020204" pitchFamily="34" charset="0"/>
              </a:rPr>
              <a:t> </a:t>
            </a:r>
            <a:r>
              <a:rPr lang="en-US" sz="2000" i="1" dirty="0" err="1">
                <a:latin typeface="Arial Nova" panose="020B0504020202020204" pitchFamily="34" charset="0"/>
              </a:rPr>
              <a:t>en</a:t>
            </a:r>
            <a:r>
              <a:rPr lang="en-US" sz="2000" i="1" dirty="0">
                <a:latin typeface="Arial Nova" panose="020B0504020202020204" pitchFamily="34" charset="0"/>
              </a:rPr>
              <a:t> </a:t>
            </a:r>
            <a:r>
              <a:rPr lang="en-US" sz="2000" i="1" dirty="0" err="1">
                <a:latin typeface="Arial Nova" panose="020B0504020202020204" pitchFamily="34" charset="0"/>
              </a:rPr>
              <a:t>todas</a:t>
            </a:r>
            <a:r>
              <a:rPr lang="en-US" sz="2000" i="1" dirty="0">
                <a:latin typeface="Arial Nova" panose="020B0504020202020204" pitchFamily="34" charset="0"/>
              </a:rPr>
              <a:t> </a:t>
            </a:r>
            <a:r>
              <a:rPr lang="en-US" sz="2000" i="1" dirty="0" err="1">
                <a:latin typeface="Arial Nova" panose="020B0504020202020204" pitchFamily="34" charset="0"/>
              </a:rPr>
              <a:t>sus</a:t>
            </a:r>
            <a:r>
              <a:rPr lang="en-US" sz="2000" i="1" dirty="0">
                <a:latin typeface="Arial Nova" panose="020B0504020202020204" pitchFamily="34" charset="0"/>
              </a:rPr>
              <a:t> </a:t>
            </a:r>
            <a:r>
              <a:rPr lang="en-US" sz="2000" i="1" dirty="0" err="1">
                <a:latin typeface="Arial Nova" panose="020B0504020202020204" pitchFamily="34" charset="0"/>
              </a:rPr>
              <a:t>formas</a:t>
            </a:r>
            <a:endParaRPr lang="en-US" sz="2000" i="1" dirty="0">
              <a:latin typeface="Arial Nova" panose="020B0504020202020204" pitchFamily="34" charset="0"/>
            </a:endParaRPr>
          </a:p>
        </p:txBody>
      </p:sp>
      <p:sp>
        <p:nvSpPr>
          <p:cNvPr id="34" name="CuadroTexto 1">
            <a:extLst>
              <a:ext uri="{FF2B5EF4-FFF2-40B4-BE49-F238E27FC236}">
                <a16:creationId xmlns:a16="http://schemas.microsoft.com/office/drawing/2014/main" id="{2D587C82-5B15-4467-BFC0-FB003DD47475}"/>
              </a:ext>
            </a:extLst>
          </p:cNvPr>
          <p:cNvSpPr txBox="1"/>
          <p:nvPr/>
        </p:nvSpPr>
        <p:spPr>
          <a:xfrm>
            <a:off x="352291" y="4940924"/>
            <a:ext cx="4765963" cy="1569660"/>
          </a:xfrm>
          <a:prstGeom prst="rect">
            <a:avLst/>
          </a:prstGeom>
          <a:ln/>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sz="2400" b="1" i="1" dirty="0">
                <a:latin typeface="Arial Nova" panose="020B0504020202020204" pitchFamily="34" charset="0"/>
              </a:rPr>
              <a:t>16.6</a:t>
            </a:r>
            <a:r>
              <a:rPr lang="en-US" sz="2400" i="1" dirty="0">
                <a:latin typeface="Arial Nova" panose="020B0504020202020204" pitchFamily="34" charset="0"/>
              </a:rPr>
              <a:t> </a:t>
            </a:r>
            <a:r>
              <a:rPr lang="en-US" sz="2400" i="1" dirty="0" err="1">
                <a:latin typeface="Arial Nova" panose="020B0504020202020204" pitchFamily="34" charset="0"/>
              </a:rPr>
              <a:t>Crear</a:t>
            </a:r>
            <a:r>
              <a:rPr lang="en-US" sz="2400" i="1" dirty="0">
                <a:latin typeface="Arial Nova" panose="020B0504020202020204" pitchFamily="34" charset="0"/>
              </a:rPr>
              <a:t> a </a:t>
            </a:r>
            <a:r>
              <a:rPr lang="en-US" sz="2400" i="1" dirty="0" err="1">
                <a:latin typeface="Arial Nova" panose="020B0504020202020204" pitchFamily="34" charset="0"/>
              </a:rPr>
              <a:t>todos</a:t>
            </a:r>
            <a:r>
              <a:rPr lang="en-US" sz="2400" i="1" dirty="0">
                <a:latin typeface="Arial Nova" panose="020B0504020202020204" pitchFamily="34" charset="0"/>
              </a:rPr>
              <a:t> </a:t>
            </a:r>
            <a:r>
              <a:rPr lang="en-US" sz="2400" i="1" dirty="0" err="1">
                <a:latin typeface="Arial Nova" panose="020B0504020202020204" pitchFamily="34" charset="0"/>
              </a:rPr>
              <a:t>los</a:t>
            </a:r>
            <a:r>
              <a:rPr lang="en-US" sz="2400" i="1" dirty="0">
                <a:latin typeface="Arial Nova" panose="020B0504020202020204" pitchFamily="34" charset="0"/>
              </a:rPr>
              <a:t> </a:t>
            </a:r>
            <a:r>
              <a:rPr lang="en-US" sz="2400" i="1" dirty="0" err="1">
                <a:latin typeface="Arial Nova" panose="020B0504020202020204" pitchFamily="34" charset="0"/>
              </a:rPr>
              <a:t>niveles</a:t>
            </a:r>
            <a:r>
              <a:rPr lang="en-US" sz="2400" i="1" dirty="0">
                <a:latin typeface="Arial Nova" panose="020B0504020202020204" pitchFamily="34" charset="0"/>
              </a:rPr>
              <a:t> </a:t>
            </a:r>
            <a:r>
              <a:rPr lang="en-US" sz="2400" b="1" i="1" dirty="0" err="1">
                <a:latin typeface="Arial Nova" panose="020B0504020202020204" pitchFamily="34" charset="0"/>
              </a:rPr>
              <a:t>instituciones</a:t>
            </a:r>
            <a:r>
              <a:rPr lang="en-US" sz="2400" b="1" i="1" dirty="0">
                <a:latin typeface="Arial Nova" panose="020B0504020202020204" pitchFamily="34" charset="0"/>
              </a:rPr>
              <a:t> </a:t>
            </a:r>
            <a:r>
              <a:rPr lang="en-US" sz="2400" b="1" i="1" dirty="0" err="1">
                <a:latin typeface="Arial Nova" panose="020B0504020202020204" pitchFamily="34" charset="0"/>
              </a:rPr>
              <a:t>eficaces</a:t>
            </a:r>
            <a:r>
              <a:rPr lang="en-US" sz="2400" b="1" i="1" dirty="0">
                <a:latin typeface="Arial Nova" panose="020B0504020202020204" pitchFamily="34" charset="0"/>
              </a:rPr>
              <a:t> y </a:t>
            </a:r>
            <a:r>
              <a:rPr lang="en-US" sz="2400" b="1" i="1" dirty="0" err="1">
                <a:latin typeface="Arial Nova" panose="020B0504020202020204" pitchFamily="34" charset="0"/>
              </a:rPr>
              <a:t>transparentes</a:t>
            </a:r>
            <a:r>
              <a:rPr lang="en-US" sz="2400" b="1" i="1" dirty="0">
                <a:latin typeface="Arial Nova" panose="020B0504020202020204" pitchFamily="34" charset="0"/>
              </a:rPr>
              <a:t> que </a:t>
            </a:r>
            <a:r>
              <a:rPr lang="en-US" sz="2400" b="1" i="1" dirty="0" err="1">
                <a:latin typeface="Arial Nova" panose="020B0504020202020204" pitchFamily="34" charset="0"/>
              </a:rPr>
              <a:t>rindan</a:t>
            </a:r>
            <a:r>
              <a:rPr lang="en-US" sz="2400" b="1" i="1" dirty="0">
                <a:latin typeface="Arial Nova" panose="020B0504020202020204" pitchFamily="34" charset="0"/>
              </a:rPr>
              <a:t> </a:t>
            </a:r>
            <a:r>
              <a:rPr lang="en-US" sz="2400" b="1" i="1" dirty="0" err="1">
                <a:latin typeface="Arial Nova" panose="020B0504020202020204" pitchFamily="34" charset="0"/>
              </a:rPr>
              <a:t>cuentas</a:t>
            </a:r>
            <a:endParaRPr lang="en-US" sz="2400" b="1" i="1" dirty="0">
              <a:latin typeface="Arial Nova" panose="020B0504020202020204" pitchFamily="34" charset="0"/>
            </a:endParaRPr>
          </a:p>
        </p:txBody>
      </p:sp>
      <p:sp>
        <p:nvSpPr>
          <p:cNvPr id="35" name="Rectangle 34">
            <a:extLst>
              <a:ext uri="{FF2B5EF4-FFF2-40B4-BE49-F238E27FC236}">
                <a16:creationId xmlns:a16="http://schemas.microsoft.com/office/drawing/2014/main" id="{AC6506F8-AB2B-4CA9-B5BE-800357C0B66C}"/>
              </a:ext>
            </a:extLst>
          </p:cNvPr>
          <p:cNvSpPr/>
          <p:nvPr/>
        </p:nvSpPr>
        <p:spPr>
          <a:xfrm>
            <a:off x="5787393" y="1672365"/>
            <a:ext cx="2862281" cy="2917641"/>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es-MX" sz="2000" b="1" i="1" dirty="0">
                <a:latin typeface="Arial Nova" panose="020B0504020202020204" pitchFamily="34" charset="0"/>
              </a:rPr>
              <a:t>16.7</a:t>
            </a:r>
            <a:r>
              <a:rPr lang="es-MX" sz="2000" i="1" dirty="0">
                <a:latin typeface="Arial Nova" panose="020B0504020202020204" pitchFamily="34" charset="0"/>
              </a:rPr>
              <a:t>    Garantizar la adopción de </a:t>
            </a:r>
            <a:r>
              <a:rPr lang="es-MX" sz="2000" b="1" i="1" dirty="0">
                <a:latin typeface="Arial Nova" panose="020B0504020202020204" pitchFamily="34" charset="0"/>
              </a:rPr>
              <a:t>decisiones inclusivas, participativas y representativas </a:t>
            </a:r>
            <a:r>
              <a:rPr lang="es-MX" sz="2000" i="1" dirty="0">
                <a:latin typeface="Arial Nova" panose="020B0504020202020204" pitchFamily="34" charset="0"/>
              </a:rPr>
              <a:t>que respondan a las necesidades a todos los niveles</a:t>
            </a:r>
          </a:p>
        </p:txBody>
      </p:sp>
      <p:sp>
        <p:nvSpPr>
          <p:cNvPr id="36" name="Rectangle 35">
            <a:extLst>
              <a:ext uri="{FF2B5EF4-FFF2-40B4-BE49-F238E27FC236}">
                <a16:creationId xmlns:a16="http://schemas.microsoft.com/office/drawing/2014/main" id="{4C26979D-D7D5-4198-A39B-CF305F61F20F}"/>
              </a:ext>
            </a:extLst>
          </p:cNvPr>
          <p:cNvSpPr/>
          <p:nvPr/>
        </p:nvSpPr>
        <p:spPr>
          <a:xfrm>
            <a:off x="5366034" y="4849202"/>
            <a:ext cx="6096000" cy="1323439"/>
          </a:xfrm>
          <a:prstGeom prst="rect">
            <a:avLst/>
          </a:prstGeom>
        </p:spPr>
        <p:style>
          <a:lnRef idx="2">
            <a:schemeClr val="accent4"/>
          </a:lnRef>
          <a:fillRef idx="1">
            <a:schemeClr val="lt1"/>
          </a:fillRef>
          <a:effectRef idx="0">
            <a:schemeClr val="accent4"/>
          </a:effectRef>
          <a:fontRef idx="minor">
            <a:schemeClr val="dk1"/>
          </a:fontRef>
        </p:style>
        <p:txBody>
          <a:bodyPr>
            <a:spAutoFit/>
          </a:bodyPr>
          <a:lstStyle/>
          <a:p>
            <a:pPr algn="just" fontAlgn="base"/>
            <a:r>
              <a:rPr lang="es-MX" sz="2000" b="1" i="1" dirty="0">
                <a:latin typeface="Arial Nova" panose="020B0504020202020204" pitchFamily="34" charset="0"/>
              </a:rPr>
              <a:t>16.10</a:t>
            </a:r>
            <a:r>
              <a:rPr lang="es-MX" sz="2000" i="1" dirty="0">
                <a:latin typeface="Arial Nova" panose="020B0504020202020204" pitchFamily="34" charset="0"/>
              </a:rPr>
              <a:t> Garantizar </a:t>
            </a:r>
            <a:r>
              <a:rPr lang="es-MX" sz="2000" b="1" i="1" dirty="0">
                <a:latin typeface="Arial Nova" panose="020B0504020202020204" pitchFamily="34" charset="0"/>
              </a:rPr>
              <a:t>el acceso público a la información </a:t>
            </a:r>
            <a:r>
              <a:rPr lang="es-MX" sz="2000" i="1" dirty="0">
                <a:latin typeface="Arial Nova" panose="020B0504020202020204" pitchFamily="34" charset="0"/>
              </a:rPr>
              <a:t>y proteger las libertades fundamentales, de conformidad con las leyes nacionales y los acuerdos internacionales</a:t>
            </a:r>
          </a:p>
        </p:txBody>
      </p:sp>
      <p:pic>
        <p:nvPicPr>
          <p:cNvPr id="37" name="Picture 36">
            <a:extLst>
              <a:ext uri="{FF2B5EF4-FFF2-40B4-BE49-F238E27FC236}">
                <a16:creationId xmlns:a16="http://schemas.microsoft.com/office/drawing/2014/main" id="{116846F7-1F57-4675-ADA2-3C2364327C57}"/>
              </a:ext>
            </a:extLst>
          </p:cNvPr>
          <p:cNvPicPr>
            <a:picLocks noChangeAspect="1"/>
          </p:cNvPicPr>
          <p:nvPr/>
        </p:nvPicPr>
        <p:blipFill>
          <a:blip r:embed="rId4"/>
          <a:stretch>
            <a:fillRect/>
          </a:stretch>
        </p:blipFill>
        <p:spPr>
          <a:xfrm>
            <a:off x="9154172" y="1699170"/>
            <a:ext cx="2905125" cy="3019425"/>
          </a:xfrm>
          <a:prstGeom prst="rect">
            <a:avLst/>
          </a:prstGeom>
        </p:spPr>
      </p:pic>
    </p:spTree>
    <p:extLst>
      <p:ext uri="{BB962C8B-B14F-4D97-AF65-F5344CB8AC3E}">
        <p14:creationId xmlns:p14="http://schemas.microsoft.com/office/powerpoint/2010/main" val="2857354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E7CF1940-9F78-4619-A5EE-D7D896429FFC}"/>
              </a:ext>
            </a:extLst>
          </p:cNvPr>
          <p:cNvPicPr>
            <a:picLocks noChangeAspect="1"/>
          </p:cNvPicPr>
          <p:nvPr/>
        </p:nvPicPr>
        <p:blipFill rotWithShape="1">
          <a:blip r:embed="rId3">
            <a:extLst>
              <a:ext uri="{28A0092B-C50C-407E-A947-70E740481C1C}">
                <a14:useLocalDpi xmlns:a14="http://schemas.microsoft.com/office/drawing/2010/main" val="0"/>
              </a:ext>
            </a:extLst>
          </a:blip>
          <a:srcRect t="9560" b="24790"/>
          <a:stretch/>
        </p:blipFill>
        <p:spPr>
          <a:xfrm>
            <a:off x="168632" y="1554937"/>
            <a:ext cx="10444940" cy="5139779"/>
          </a:xfrm>
          <a:prstGeom prst="rect">
            <a:avLst/>
          </a:prstGeom>
        </p:spPr>
      </p:pic>
      <p:sp>
        <p:nvSpPr>
          <p:cNvPr id="3" name="TextBox 2"/>
          <p:cNvSpPr txBox="1"/>
          <p:nvPr/>
        </p:nvSpPr>
        <p:spPr>
          <a:xfrm>
            <a:off x="473205" y="3023696"/>
            <a:ext cx="6347940" cy="4247317"/>
          </a:xfrm>
          <a:prstGeom prst="rect">
            <a:avLst/>
          </a:prstGeom>
          <a:noFill/>
        </p:spPr>
        <p:txBody>
          <a:bodyPr wrap="square" rtlCol="0">
            <a:spAutoFit/>
          </a:bodyPr>
          <a:lstStyle/>
          <a:p>
            <a:r>
              <a:rPr lang="en-US" sz="5400" dirty="0">
                <a:solidFill>
                  <a:schemeClr val="bg1"/>
                </a:solidFill>
                <a:latin typeface="Arial" panose="020B0604020202020204" pitchFamily="34" charset="0"/>
                <a:ea typeface="Avenir Medium" charset="0"/>
                <a:cs typeface="Arial" panose="020B0604020202020204" pitchFamily="34" charset="0"/>
              </a:rPr>
              <a:t>La </a:t>
            </a:r>
            <a:r>
              <a:rPr lang="en-US" sz="5400" dirty="0" err="1">
                <a:solidFill>
                  <a:schemeClr val="bg1"/>
                </a:solidFill>
                <a:latin typeface="Arial" panose="020B0604020202020204" pitchFamily="34" charset="0"/>
                <a:ea typeface="Avenir Medium" charset="0"/>
                <a:cs typeface="Arial" panose="020B0604020202020204" pitchFamily="34" charset="0"/>
              </a:rPr>
              <a:t>Oficina</a:t>
            </a:r>
            <a:r>
              <a:rPr lang="en-US" sz="5400" dirty="0">
                <a:solidFill>
                  <a:schemeClr val="bg1"/>
                </a:solidFill>
                <a:latin typeface="Arial" panose="020B0604020202020204" pitchFamily="34" charset="0"/>
                <a:ea typeface="Avenir Medium" charset="0"/>
                <a:cs typeface="Arial" panose="020B0604020202020204" pitchFamily="34" charset="0"/>
              </a:rPr>
              <a:t> de las </a:t>
            </a:r>
            <a:r>
              <a:rPr lang="en-US" sz="5400" dirty="0" err="1">
                <a:solidFill>
                  <a:schemeClr val="bg1"/>
                </a:solidFill>
                <a:latin typeface="Arial" panose="020B0604020202020204" pitchFamily="34" charset="0"/>
                <a:ea typeface="Avenir Medium" charset="0"/>
                <a:cs typeface="Arial" panose="020B0604020202020204" pitchFamily="34" charset="0"/>
              </a:rPr>
              <a:t>Naciones</a:t>
            </a:r>
            <a:r>
              <a:rPr lang="en-US" sz="5400" dirty="0">
                <a:solidFill>
                  <a:schemeClr val="bg1"/>
                </a:solidFill>
                <a:latin typeface="Arial" panose="020B0604020202020204" pitchFamily="34" charset="0"/>
                <a:ea typeface="Avenir Medium" charset="0"/>
                <a:cs typeface="Arial" panose="020B0604020202020204" pitchFamily="34" charset="0"/>
              </a:rPr>
              <a:t> </a:t>
            </a:r>
            <a:r>
              <a:rPr lang="en-US" sz="5400" dirty="0" err="1">
                <a:solidFill>
                  <a:schemeClr val="bg1"/>
                </a:solidFill>
                <a:latin typeface="Arial" panose="020B0604020202020204" pitchFamily="34" charset="0"/>
                <a:ea typeface="Avenir Medium" charset="0"/>
                <a:cs typeface="Arial" panose="020B0604020202020204" pitchFamily="34" charset="0"/>
              </a:rPr>
              <a:t>Unidas</a:t>
            </a:r>
            <a:r>
              <a:rPr lang="en-US" sz="5400" dirty="0">
                <a:solidFill>
                  <a:schemeClr val="bg1"/>
                </a:solidFill>
                <a:latin typeface="Arial" panose="020B0604020202020204" pitchFamily="34" charset="0"/>
                <a:ea typeface="Avenir Medium" charset="0"/>
                <a:cs typeface="Arial" panose="020B0604020202020204" pitchFamily="34" charset="0"/>
              </a:rPr>
              <a:t> contra la </a:t>
            </a:r>
            <a:r>
              <a:rPr lang="en-US" sz="5400" dirty="0" err="1">
                <a:solidFill>
                  <a:schemeClr val="bg1"/>
                </a:solidFill>
                <a:latin typeface="Arial" panose="020B0604020202020204" pitchFamily="34" charset="0"/>
                <a:ea typeface="Avenir Medium" charset="0"/>
                <a:cs typeface="Arial" panose="020B0604020202020204" pitchFamily="34" charset="0"/>
              </a:rPr>
              <a:t>Droga</a:t>
            </a:r>
            <a:r>
              <a:rPr lang="en-US" sz="5400" dirty="0">
                <a:solidFill>
                  <a:schemeClr val="bg1"/>
                </a:solidFill>
                <a:latin typeface="Arial" panose="020B0604020202020204" pitchFamily="34" charset="0"/>
                <a:ea typeface="Avenir Medium" charset="0"/>
                <a:cs typeface="Arial" panose="020B0604020202020204" pitchFamily="34" charset="0"/>
              </a:rPr>
              <a:t> y el </a:t>
            </a:r>
            <a:r>
              <a:rPr lang="en-US" sz="5400" dirty="0" err="1">
                <a:solidFill>
                  <a:schemeClr val="bg1"/>
                </a:solidFill>
                <a:latin typeface="Arial" panose="020B0604020202020204" pitchFamily="34" charset="0"/>
                <a:ea typeface="Avenir Medium" charset="0"/>
                <a:cs typeface="Arial" panose="020B0604020202020204" pitchFamily="34" charset="0"/>
              </a:rPr>
              <a:t>Delito</a:t>
            </a:r>
            <a:r>
              <a:rPr lang="en-US" sz="5400" dirty="0">
                <a:solidFill>
                  <a:schemeClr val="bg1"/>
                </a:solidFill>
                <a:latin typeface="Arial" panose="020B0604020202020204" pitchFamily="34" charset="0"/>
                <a:ea typeface="Avenir Medium" charset="0"/>
                <a:cs typeface="Arial" panose="020B0604020202020204" pitchFamily="34" charset="0"/>
              </a:rPr>
              <a:t> (UNODC)</a:t>
            </a:r>
          </a:p>
          <a:p>
            <a:endParaRPr lang="es-MX" sz="5400" dirty="0">
              <a:solidFill>
                <a:srgbClr val="FFFFFF"/>
              </a:solidFill>
              <a:latin typeface="Arial" panose="020B0604020202020204" pitchFamily="34" charset="0"/>
              <a:cs typeface="Arial" panose="020B0604020202020204" pitchFamily="34" charset="0"/>
            </a:endParaRPr>
          </a:p>
        </p:txBody>
      </p:sp>
      <p:sp>
        <p:nvSpPr>
          <p:cNvPr id="13" name="Rectangle 12">
            <a:extLst>
              <a:ext uri="{FF2B5EF4-FFF2-40B4-BE49-F238E27FC236}">
                <a16:creationId xmlns:a16="http://schemas.microsoft.com/office/drawing/2014/main" id="{CEE3D660-D1C5-5B4B-AF12-375317064EC2}"/>
              </a:ext>
            </a:extLst>
          </p:cNvPr>
          <p:cNvSpPr/>
          <p:nvPr/>
        </p:nvSpPr>
        <p:spPr>
          <a:xfrm>
            <a:off x="10738134" y="1554937"/>
            <a:ext cx="1321594" cy="5139780"/>
          </a:xfrm>
          <a:prstGeom prst="rect">
            <a:avLst/>
          </a:prstGeom>
          <a:solidFill>
            <a:srgbClr val="009AD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 name="TextBox 1">
            <a:extLst>
              <a:ext uri="{FF2B5EF4-FFF2-40B4-BE49-F238E27FC236}">
                <a16:creationId xmlns:a16="http://schemas.microsoft.com/office/drawing/2014/main" id="{BE837BDD-1C65-E54D-BBBB-D19AA903E6DA}"/>
              </a:ext>
            </a:extLst>
          </p:cNvPr>
          <p:cNvSpPr txBox="1"/>
          <p:nvPr/>
        </p:nvSpPr>
        <p:spPr>
          <a:xfrm>
            <a:off x="10982864" y="4407384"/>
            <a:ext cx="762000" cy="1569660"/>
          </a:xfrm>
          <a:prstGeom prst="rect">
            <a:avLst/>
          </a:prstGeom>
          <a:noFill/>
        </p:spPr>
        <p:txBody>
          <a:bodyPr wrap="square" rtlCol="0">
            <a:spAutoFit/>
          </a:bodyPr>
          <a:lstStyle/>
          <a:p>
            <a:r>
              <a:rPr lang="es-MX" sz="9600" dirty="0">
                <a:solidFill>
                  <a:srgbClr val="FFFFFF"/>
                </a:solidFill>
                <a:latin typeface="Arial" panose="020B0604020202020204" pitchFamily="34" charset="0"/>
                <a:cs typeface="Arial" panose="020B0604020202020204" pitchFamily="34" charset="0"/>
              </a:rPr>
              <a:t>2</a:t>
            </a:r>
            <a:endParaRPr lang="en-US" sz="9600" dirty="0"/>
          </a:p>
        </p:txBody>
      </p:sp>
      <p:pic>
        <p:nvPicPr>
          <p:cNvPr id="14" name="Picture 13">
            <a:extLst>
              <a:ext uri="{FF2B5EF4-FFF2-40B4-BE49-F238E27FC236}">
                <a16:creationId xmlns:a16="http://schemas.microsoft.com/office/drawing/2014/main" id="{9CBDDFEF-C8C0-3E4A-9F2A-0CFA5E18601D}"/>
              </a:ext>
            </a:extLst>
          </p:cNvPr>
          <p:cNvPicPr>
            <a:picLocks noChangeAspect="1"/>
          </p:cNvPicPr>
          <p:nvPr/>
        </p:nvPicPr>
        <p:blipFill>
          <a:blip r:embed="rId4"/>
          <a:stretch>
            <a:fillRect/>
          </a:stretch>
        </p:blipFill>
        <p:spPr>
          <a:xfrm>
            <a:off x="329195" y="462295"/>
            <a:ext cx="2732001" cy="734150"/>
          </a:xfrm>
          <a:prstGeom prst="rect">
            <a:avLst/>
          </a:prstGeom>
        </p:spPr>
      </p:pic>
      <p:pic>
        <p:nvPicPr>
          <p:cNvPr id="9" name="Picture 8">
            <a:extLst>
              <a:ext uri="{FF2B5EF4-FFF2-40B4-BE49-F238E27FC236}">
                <a16:creationId xmlns:a16="http://schemas.microsoft.com/office/drawing/2014/main" id="{E34CC5B4-C35C-F542-8BB4-9CAE8D91924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30969" y="144222"/>
            <a:ext cx="1313828" cy="1313828"/>
          </a:xfrm>
          <a:prstGeom prst="rect">
            <a:avLst/>
          </a:prstGeom>
        </p:spPr>
      </p:pic>
      <p:grpSp>
        <p:nvGrpSpPr>
          <p:cNvPr id="12" name="Group 11">
            <a:extLst>
              <a:ext uri="{FF2B5EF4-FFF2-40B4-BE49-F238E27FC236}">
                <a16:creationId xmlns:a16="http://schemas.microsoft.com/office/drawing/2014/main" id="{DDE2F6C0-D0FF-6548-A912-BF7675242572}"/>
              </a:ext>
            </a:extLst>
          </p:cNvPr>
          <p:cNvGrpSpPr/>
          <p:nvPr/>
        </p:nvGrpSpPr>
        <p:grpSpPr>
          <a:xfrm>
            <a:off x="10537371" y="5211897"/>
            <a:ext cx="1649679" cy="1649679"/>
            <a:chOff x="10953552" y="5671622"/>
            <a:chExt cx="1189954" cy="1189954"/>
          </a:xfrm>
        </p:grpSpPr>
        <p:sp>
          <p:nvSpPr>
            <p:cNvPr id="15" name="Right Triangle 14">
              <a:extLst>
                <a:ext uri="{FF2B5EF4-FFF2-40B4-BE49-F238E27FC236}">
                  <a16:creationId xmlns:a16="http://schemas.microsoft.com/office/drawing/2014/main" id="{7C739C59-318C-A948-9F3D-DDB9326414C4}"/>
                </a:ext>
              </a:extLst>
            </p:cNvPr>
            <p:cNvSpPr/>
            <p:nvPr/>
          </p:nvSpPr>
          <p:spPr>
            <a:xfrm rot="16200000">
              <a:off x="10953552" y="5671622"/>
              <a:ext cx="1189954" cy="1189954"/>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pic>
          <p:nvPicPr>
            <p:cNvPr id="16" name="Picture 15">
              <a:extLst>
                <a:ext uri="{FF2B5EF4-FFF2-40B4-BE49-F238E27FC236}">
                  <a16:creationId xmlns:a16="http://schemas.microsoft.com/office/drawing/2014/main" id="{0E40657F-07CA-A846-A113-81B1258087C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580307" y="6229095"/>
              <a:ext cx="479943" cy="479943"/>
            </a:xfrm>
            <a:prstGeom prst="rect">
              <a:avLst/>
            </a:prstGeom>
          </p:spPr>
        </p:pic>
      </p:grpSp>
    </p:spTree>
    <p:extLst>
      <p:ext uri="{BB962C8B-B14F-4D97-AF65-F5344CB8AC3E}">
        <p14:creationId xmlns:p14="http://schemas.microsoft.com/office/powerpoint/2010/main" val="17307289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E331648-59BB-2040-9BDB-9E54622F7BBF}"/>
              </a:ext>
            </a:extLst>
          </p:cNvPr>
          <p:cNvSpPr/>
          <p:nvPr/>
        </p:nvSpPr>
        <p:spPr>
          <a:xfrm>
            <a:off x="128629" y="1554937"/>
            <a:ext cx="10459926" cy="5139780"/>
          </a:xfrm>
          <a:prstGeom prst="rect">
            <a:avLst/>
          </a:prstGeom>
          <a:solidFill>
            <a:srgbClr val="F2F2F2">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600"/>
          </a:p>
        </p:txBody>
      </p:sp>
      <p:sp>
        <p:nvSpPr>
          <p:cNvPr id="11" name="CuadroTexto 10">
            <a:extLst>
              <a:ext uri="{FF2B5EF4-FFF2-40B4-BE49-F238E27FC236}">
                <a16:creationId xmlns:a16="http://schemas.microsoft.com/office/drawing/2014/main" id="{EB5030D0-88C4-452A-8C05-79F1ABD676EE}"/>
              </a:ext>
            </a:extLst>
          </p:cNvPr>
          <p:cNvSpPr txBox="1"/>
          <p:nvPr/>
        </p:nvSpPr>
        <p:spPr>
          <a:xfrm>
            <a:off x="272674" y="461263"/>
            <a:ext cx="3810409" cy="523220"/>
          </a:xfrm>
          <a:prstGeom prst="rect">
            <a:avLst/>
          </a:prstGeom>
          <a:noFill/>
        </p:spPr>
        <p:txBody>
          <a:bodyPr wrap="square" rtlCol="0" anchor="ctr">
            <a:spAutoFit/>
          </a:bodyPr>
          <a:lstStyle/>
          <a:p>
            <a:pPr algn="ctr"/>
            <a:r>
              <a:rPr lang="es-MX" sz="2800" b="1">
                <a:solidFill>
                  <a:schemeClr val="bg1"/>
                </a:solidFill>
                <a:latin typeface="Franklin Gothic Book" panose="020B0503020102020204" pitchFamily="34" charset="0"/>
              </a:rPr>
              <a:t>Análisis e investigación</a:t>
            </a:r>
          </a:p>
        </p:txBody>
      </p:sp>
      <p:sp>
        <p:nvSpPr>
          <p:cNvPr id="17" name="Rectangle 16">
            <a:extLst>
              <a:ext uri="{FF2B5EF4-FFF2-40B4-BE49-F238E27FC236}">
                <a16:creationId xmlns:a16="http://schemas.microsoft.com/office/drawing/2014/main" id="{54769E16-8C1A-D84F-9561-2A433392F26D}"/>
              </a:ext>
            </a:extLst>
          </p:cNvPr>
          <p:cNvSpPr/>
          <p:nvPr/>
        </p:nvSpPr>
        <p:spPr>
          <a:xfrm>
            <a:off x="10738134" y="1554937"/>
            <a:ext cx="1321594" cy="5139780"/>
          </a:xfrm>
          <a:prstGeom prst="rect">
            <a:avLst/>
          </a:prstGeom>
          <a:solidFill>
            <a:srgbClr val="009AD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cxnSp>
        <p:nvCxnSpPr>
          <p:cNvPr id="28" name="Straight Connector 27">
            <a:extLst>
              <a:ext uri="{FF2B5EF4-FFF2-40B4-BE49-F238E27FC236}">
                <a16:creationId xmlns:a16="http://schemas.microsoft.com/office/drawing/2014/main" id="{596913C7-9237-4745-A024-04E36DA06FC3}"/>
              </a:ext>
            </a:extLst>
          </p:cNvPr>
          <p:cNvCxnSpPr>
            <a:cxnSpLocks/>
          </p:cNvCxnSpPr>
          <p:nvPr/>
        </p:nvCxnSpPr>
        <p:spPr>
          <a:xfrm>
            <a:off x="153645" y="1549226"/>
            <a:ext cx="10459926" cy="0"/>
          </a:xfrm>
          <a:prstGeom prst="line">
            <a:avLst/>
          </a:prstGeom>
        </p:spPr>
        <p:style>
          <a:lnRef idx="1">
            <a:schemeClr val="accent1"/>
          </a:lnRef>
          <a:fillRef idx="0">
            <a:schemeClr val="accent1"/>
          </a:fillRef>
          <a:effectRef idx="0">
            <a:schemeClr val="accent1"/>
          </a:effectRef>
          <a:fontRef idx="minor">
            <a:schemeClr val="tx1"/>
          </a:fontRef>
        </p:style>
      </p:cxnSp>
      <p:sp>
        <p:nvSpPr>
          <p:cNvPr id="31" name="Title 1">
            <a:extLst>
              <a:ext uri="{FF2B5EF4-FFF2-40B4-BE49-F238E27FC236}">
                <a16:creationId xmlns:a16="http://schemas.microsoft.com/office/drawing/2014/main" id="{AD10676E-A6F6-4940-BA1E-FC672AFB15DA}"/>
              </a:ext>
            </a:extLst>
          </p:cNvPr>
          <p:cNvSpPr txBox="1">
            <a:spLocks/>
          </p:cNvSpPr>
          <p:nvPr/>
        </p:nvSpPr>
        <p:spPr>
          <a:xfrm>
            <a:off x="87344" y="3824891"/>
            <a:ext cx="5641987" cy="32793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600" dirty="0">
                <a:solidFill>
                  <a:srgbClr val="002060"/>
                </a:solidFill>
                <a:latin typeface="Arial" charset="0"/>
                <a:ea typeface="Arial" charset="0"/>
                <a:cs typeface="Arial" charset="0"/>
              </a:rPr>
              <a:t>UNODC </a:t>
            </a:r>
            <a:r>
              <a:rPr lang="es-MX" sz="1600" dirty="0">
                <a:solidFill>
                  <a:srgbClr val="002060"/>
                </a:solidFill>
                <a:latin typeface="Arial" charset="0"/>
                <a:ea typeface="Arial" charset="0"/>
                <a:cs typeface="Arial" charset="0"/>
              </a:rPr>
              <a:t>Custodia de las Convenciones Internacionales</a:t>
            </a:r>
            <a:endParaRPr lang="en-US" sz="1600" dirty="0">
              <a:solidFill>
                <a:srgbClr val="002060"/>
              </a:solidFill>
              <a:latin typeface="Arial" charset="0"/>
              <a:ea typeface="Arial" charset="0"/>
              <a:cs typeface="Arial" charset="0"/>
            </a:endParaRPr>
          </a:p>
        </p:txBody>
      </p:sp>
      <p:cxnSp>
        <p:nvCxnSpPr>
          <p:cNvPr id="37" name="Straight Connector 36">
            <a:extLst>
              <a:ext uri="{FF2B5EF4-FFF2-40B4-BE49-F238E27FC236}">
                <a16:creationId xmlns:a16="http://schemas.microsoft.com/office/drawing/2014/main" id="{25602014-02F7-6143-8B97-84EA28EB95A7}"/>
              </a:ext>
            </a:extLst>
          </p:cNvPr>
          <p:cNvCxnSpPr>
            <a:cxnSpLocks/>
          </p:cNvCxnSpPr>
          <p:nvPr/>
        </p:nvCxnSpPr>
        <p:spPr>
          <a:xfrm>
            <a:off x="153645" y="4141208"/>
            <a:ext cx="4932225" cy="0"/>
          </a:xfrm>
          <a:prstGeom prst="line">
            <a:avLst/>
          </a:prstGeom>
        </p:spPr>
        <p:style>
          <a:lnRef idx="1">
            <a:schemeClr val="accent1"/>
          </a:lnRef>
          <a:fillRef idx="0">
            <a:schemeClr val="accent1"/>
          </a:fillRef>
          <a:effectRef idx="0">
            <a:schemeClr val="accent1"/>
          </a:effectRef>
          <a:fontRef idx="minor">
            <a:schemeClr val="tx1"/>
          </a:fontRef>
        </p:style>
      </p:cxnSp>
      <p:sp>
        <p:nvSpPr>
          <p:cNvPr id="24" name="TextBox 51">
            <a:extLst>
              <a:ext uri="{FF2B5EF4-FFF2-40B4-BE49-F238E27FC236}">
                <a16:creationId xmlns:a16="http://schemas.microsoft.com/office/drawing/2014/main" id="{4F61CECA-8B1A-F341-90EC-FF03F216464D}"/>
              </a:ext>
            </a:extLst>
          </p:cNvPr>
          <p:cNvSpPr txBox="1"/>
          <p:nvPr/>
        </p:nvSpPr>
        <p:spPr>
          <a:xfrm>
            <a:off x="240199" y="630552"/>
            <a:ext cx="10398388" cy="461665"/>
          </a:xfrm>
          <a:prstGeom prst="rect">
            <a:avLst/>
          </a:prstGeom>
          <a:noFill/>
        </p:spPr>
        <p:txBody>
          <a:bodyPr wrap="square" rtlCol="0">
            <a:spAutoFit/>
          </a:bodyPr>
          <a:lstStyle/>
          <a:p>
            <a:r>
              <a:rPr lang="en-US" sz="2400" b="1" dirty="0">
                <a:solidFill>
                  <a:srgbClr val="02457C"/>
                </a:solidFill>
                <a:latin typeface="Arial Nova" panose="020B0504020202020204" pitchFamily="34" charset="0"/>
                <a:ea typeface="Avenir Black" charset="0"/>
                <a:cs typeface="Arial" panose="020B0604020202020204" pitchFamily="34" charset="0"/>
              </a:rPr>
              <a:t>La </a:t>
            </a:r>
            <a:r>
              <a:rPr lang="en-US" sz="2400" b="1" dirty="0" err="1">
                <a:solidFill>
                  <a:srgbClr val="02457C"/>
                </a:solidFill>
                <a:latin typeface="Arial Nova" panose="020B0504020202020204" pitchFamily="34" charset="0"/>
                <a:ea typeface="Avenir Black" charset="0"/>
                <a:cs typeface="Arial" panose="020B0604020202020204" pitchFamily="34" charset="0"/>
              </a:rPr>
              <a:t>Oficina</a:t>
            </a:r>
            <a:r>
              <a:rPr lang="en-US" sz="2400" b="1" dirty="0">
                <a:solidFill>
                  <a:srgbClr val="02457C"/>
                </a:solidFill>
                <a:latin typeface="Arial Nova" panose="020B0504020202020204" pitchFamily="34" charset="0"/>
                <a:ea typeface="Avenir Black" charset="0"/>
                <a:cs typeface="Arial" panose="020B0604020202020204" pitchFamily="34" charset="0"/>
              </a:rPr>
              <a:t> de las </a:t>
            </a:r>
            <a:r>
              <a:rPr lang="en-US" sz="2400" b="1" dirty="0" err="1">
                <a:solidFill>
                  <a:srgbClr val="02457C"/>
                </a:solidFill>
                <a:latin typeface="Arial Nova" panose="020B0504020202020204" pitchFamily="34" charset="0"/>
                <a:ea typeface="Avenir Black" charset="0"/>
                <a:cs typeface="Arial" panose="020B0604020202020204" pitchFamily="34" charset="0"/>
              </a:rPr>
              <a:t>Naciones</a:t>
            </a:r>
            <a:r>
              <a:rPr lang="en-US" sz="2400" b="1" dirty="0">
                <a:solidFill>
                  <a:srgbClr val="02457C"/>
                </a:solidFill>
                <a:latin typeface="Arial Nova" panose="020B0504020202020204" pitchFamily="34" charset="0"/>
                <a:ea typeface="Avenir Black" charset="0"/>
                <a:cs typeface="Arial" panose="020B0604020202020204" pitchFamily="34" charset="0"/>
              </a:rPr>
              <a:t> </a:t>
            </a:r>
            <a:r>
              <a:rPr lang="en-US" sz="2400" b="1" dirty="0" err="1">
                <a:solidFill>
                  <a:srgbClr val="02457C"/>
                </a:solidFill>
                <a:latin typeface="Arial Nova" panose="020B0504020202020204" pitchFamily="34" charset="0"/>
                <a:ea typeface="Avenir Black" charset="0"/>
                <a:cs typeface="Arial" panose="020B0604020202020204" pitchFamily="34" charset="0"/>
              </a:rPr>
              <a:t>Unidas</a:t>
            </a:r>
            <a:r>
              <a:rPr lang="en-US" sz="2400" b="1" dirty="0">
                <a:solidFill>
                  <a:srgbClr val="02457C"/>
                </a:solidFill>
                <a:latin typeface="Arial Nova" panose="020B0504020202020204" pitchFamily="34" charset="0"/>
                <a:ea typeface="Avenir Black" charset="0"/>
                <a:cs typeface="Arial" panose="020B0604020202020204" pitchFamily="34" charset="0"/>
              </a:rPr>
              <a:t> contra la </a:t>
            </a:r>
            <a:r>
              <a:rPr lang="en-US" sz="2400" b="1" dirty="0" err="1">
                <a:solidFill>
                  <a:srgbClr val="02457C"/>
                </a:solidFill>
                <a:latin typeface="Arial Nova" panose="020B0504020202020204" pitchFamily="34" charset="0"/>
                <a:ea typeface="Avenir Black" charset="0"/>
                <a:cs typeface="Arial" panose="020B0604020202020204" pitchFamily="34" charset="0"/>
              </a:rPr>
              <a:t>Droga</a:t>
            </a:r>
            <a:r>
              <a:rPr lang="en-US" sz="2400" b="1" dirty="0">
                <a:solidFill>
                  <a:srgbClr val="02457C"/>
                </a:solidFill>
                <a:latin typeface="Arial Nova" panose="020B0504020202020204" pitchFamily="34" charset="0"/>
                <a:ea typeface="Avenir Black" charset="0"/>
                <a:cs typeface="Arial" panose="020B0604020202020204" pitchFamily="34" charset="0"/>
              </a:rPr>
              <a:t> y el </a:t>
            </a:r>
            <a:r>
              <a:rPr lang="en-US" sz="2400" b="1" dirty="0" err="1">
                <a:solidFill>
                  <a:srgbClr val="02457C"/>
                </a:solidFill>
                <a:latin typeface="Arial Nova" panose="020B0504020202020204" pitchFamily="34" charset="0"/>
                <a:ea typeface="Avenir Black" charset="0"/>
                <a:cs typeface="Arial" panose="020B0604020202020204" pitchFamily="34" charset="0"/>
              </a:rPr>
              <a:t>Delito</a:t>
            </a:r>
            <a:r>
              <a:rPr lang="en-US" sz="2400" b="1" dirty="0">
                <a:solidFill>
                  <a:srgbClr val="02457C"/>
                </a:solidFill>
                <a:latin typeface="Arial Nova" panose="020B0504020202020204" pitchFamily="34" charset="0"/>
                <a:ea typeface="Avenir Black" charset="0"/>
                <a:cs typeface="Arial" panose="020B0604020202020204" pitchFamily="34" charset="0"/>
              </a:rPr>
              <a:t> (UNODC)</a:t>
            </a:r>
          </a:p>
        </p:txBody>
      </p:sp>
      <p:sp>
        <p:nvSpPr>
          <p:cNvPr id="25" name="TextBox 73">
            <a:extLst>
              <a:ext uri="{FF2B5EF4-FFF2-40B4-BE49-F238E27FC236}">
                <a16:creationId xmlns:a16="http://schemas.microsoft.com/office/drawing/2014/main" id="{6F0D22A1-4769-034D-8B6F-7FE0215C1A91}"/>
              </a:ext>
            </a:extLst>
          </p:cNvPr>
          <p:cNvSpPr txBox="1"/>
          <p:nvPr/>
        </p:nvSpPr>
        <p:spPr>
          <a:xfrm>
            <a:off x="160473" y="3745178"/>
            <a:ext cx="5052401" cy="3293209"/>
          </a:xfrm>
          <a:prstGeom prst="rect">
            <a:avLst/>
          </a:prstGeom>
          <a:noFill/>
          <a:ln w="12700">
            <a:noFill/>
          </a:ln>
        </p:spPr>
        <p:txBody>
          <a:bodyPr wrap="square" rtlCol="0" anchor="ctr">
            <a:spAutoFit/>
          </a:bodyPr>
          <a:lstStyle/>
          <a:p>
            <a:pPr algn="just">
              <a:lnSpc>
                <a:spcPct val="150000"/>
              </a:lnSpc>
            </a:pPr>
            <a:endParaRPr lang="es-MX" sz="1600" dirty="0">
              <a:solidFill>
                <a:srgbClr val="002060"/>
              </a:solidFill>
              <a:latin typeface="Arial Nova" panose="020B0504020202020204" pitchFamily="34" charset="0"/>
              <a:ea typeface="Arial" charset="0"/>
              <a:cs typeface="Arial" charset="0"/>
            </a:endParaRPr>
          </a:p>
          <a:p>
            <a:pPr marL="285750" indent="-285750" algn="just">
              <a:lnSpc>
                <a:spcPct val="150000"/>
              </a:lnSpc>
              <a:buFont typeface="Arial" panose="020B0604020202020204" pitchFamily="34" charset="0"/>
              <a:buChar char="•"/>
            </a:pPr>
            <a:r>
              <a:rPr lang="es-MX" sz="1600" b="1" dirty="0">
                <a:solidFill>
                  <a:srgbClr val="002060"/>
                </a:solidFill>
                <a:latin typeface="Arial Nova" panose="020B0504020202020204" pitchFamily="34" charset="0"/>
                <a:ea typeface="Arial" charset="0"/>
                <a:cs typeface="Arial" charset="0"/>
              </a:rPr>
              <a:t>fiscalización de drogas</a:t>
            </a:r>
          </a:p>
          <a:p>
            <a:pPr marL="285750" indent="-285750" algn="just">
              <a:lnSpc>
                <a:spcPct val="150000"/>
              </a:lnSpc>
              <a:buFont typeface="Arial" panose="020B0604020202020204" pitchFamily="34" charset="0"/>
              <a:buChar char="•"/>
            </a:pPr>
            <a:r>
              <a:rPr lang="es-MX" sz="1600" b="1" dirty="0">
                <a:solidFill>
                  <a:srgbClr val="002060"/>
                </a:solidFill>
                <a:latin typeface="Arial Nova" panose="020B0504020202020204" pitchFamily="34" charset="0"/>
                <a:ea typeface="Arial" charset="0"/>
                <a:cs typeface="Arial" charset="0"/>
              </a:rPr>
              <a:t>lucha al crimen organizado</a:t>
            </a:r>
          </a:p>
          <a:p>
            <a:pPr marL="285750" indent="-285750" algn="just">
              <a:lnSpc>
                <a:spcPct val="150000"/>
              </a:lnSpc>
              <a:buFont typeface="Arial" panose="020B0604020202020204" pitchFamily="34" charset="0"/>
              <a:buChar char="•"/>
            </a:pPr>
            <a:r>
              <a:rPr lang="es-MX" sz="1600" b="1" dirty="0">
                <a:solidFill>
                  <a:srgbClr val="002060"/>
                </a:solidFill>
                <a:latin typeface="Arial Nova" panose="020B0504020202020204" pitchFamily="34" charset="0"/>
                <a:ea typeface="Arial" charset="0"/>
                <a:cs typeface="Arial" charset="0"/>
              </a:rPr>
              <a:t>trata de personas</a:t>
            </a:r>
          </a:p>
          <a:p>
            <a:pPr marL="285750" indent="-285750" algn="just">
              <a:lnSpc>
                <a:spcPct val="150000"/>
              </a:lnSpc>
              <a:buFont typeface="Arial" panose="020B0604020202020204" pitchFamily="34" charset="0"/>
              <a:buChar char="•"/>
            </a:pPr>
            <a:r>
              <a:rPr lang="es-MX" sz="1600" b="1" dirty="0">
                <a:solidFill>
                  <a:srgbClr val="002060"/>
                </a:solidFill>
                <a:latin typeface="Arial Nova" panose="020B0504020202020204" pitchFamily="34" charset="0"/>
                <a:ea typeface="Arial" charset="0"/>
                <a:cs typeface="Arial" charset="0"/>
              </a:rPr>
              <a:t>tráfico ilícito de migrantes</a:t>
            </a:r>
          </a:p>
          <a:p>
            <a:pPr marL="285750" indent="-285750" algn="just">
              <a:lnSpc>
                <a:spcPct val="150000"/>
              </a:lnSpc>
              <a:buFont typeface="Arial" panose="020B0604020202020204" pitchFamily="34" charset="0"/>
              <a:buChar char="•"/>
            </a:pPr>
            <a:r>
              <a:rPr lang="es-MX" sz="1600" b="1" dirty="0">
                <a:solidFill>
                  <a:srgbClr val="002060"/>
                </a:solidFill>
                <a:latin typeface="Arial Nova" panose="020B0504020202020204" pitchFamily="34" charset="0"/>
                <a:ea typeface="Arial" charset="0"/>
                <a:cs typeface="Arial" charset="0"/>
              </a:rPr>
              <a:t>armas </a:t>
            </a:r>
          </a:p>
          <a:p>
            <a:pPr marL="285750" indent="-285750" algn="just">
              <a:lnSpc>
                <a:spcPct val="150000"/>
              </a:lnSpc>
              <a:buFont typeface="Arial" panose="020B0604020202020204" pitchFamily="34" charset="0"/>
              <a:buChar char="•"/>
            </a:pPr>
            <a:r>
              <a:rPr lang="es-MX" sz="1600" b="1" dirty="0">
                <a:solidFill>
                  <a:srgbClr val="002060"/>
                </a:solidFill>
                <a:latin typeface="Arial Nova" panose="020B0504020202020204" pitchFamily="34" charset="0"/>
                <a:ea typeface="Arial" charset="0"/>
                <a:cs typeface="Arial" charset="0"/>
              </a:rPr>
              <a:t>corrupción </a:t>
            </a:r>
          </a:p>
          <a:p>
            <a:pPr marL="285750" indent="-285750" algn="just">
              <a:lnSpc>
                <a:spcPct val="150000"/>
              </a:lnSpc>
              <a:buFont typeface="Arial" panose="020B0604020202020204" pitchFamily="34" charset="0"/>
              <a:buChar char="•"/>
            </a:pPr>
            <a:r>
              <a:rPr lang="es-MX" sz="1600" b="1" dirty="0">
                <a:solidFill>
                  <a:srgbClr val="002060"/>
                </a:solidFill>
                <a:latin typeface="Arial Nova" panose="020B0504020202020204" pitchFamily="34" charset="0"/>
                <a:ea typeface="Arial" charset="0"/>
                <a:cs typeface="Arial" charset="0"/>
              </a:rPr>
              <a:t>terrorismo</a:t>
            </a:r>
          </a:p>
          <a:p>
            <a:pPr marL="285750" indent="-285750" algn="just">
              <a:buFont typeface="Arial" panose="020B0604020202020204" pitchFamily="34" charset="0"/>
              <a:buChar char="•"/>
            </a:pPr>
            <a:endParaRPr lang="es-MX" sz="1600" dirty="0">
              <a:solidFill>
                <a:srgbClr val="002060"/>
              </a:solidFill>
              <a:latin typeface="Arial" charset="0"/>
              <a:ea typeface="Arial" charset="0"/>
              <a:cs typeface="Arial" charset="0"/>
            </a:endParaRPr>
          </a:p>
        </p:txBody>
      </p:sp>
      <p:pic>
        <p:nvPicPr>
          <p:cNvPr id="29" name="Picture 28">
            <a:extLst>
              <a:ext uri="{FF2B5EF4-FFF2-40B4-BE49-F238E27FC236}">
                <a16:creationId xmlns:a16="http://schemas.microsoft.com/office/drawing/2014/main" id="{9FD6DBD0-CAE3-BE4F-BAEA-2CAE23B952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30969" y="144222"/>
            <a:ext cx="1313828" cy="1313828"/>
          </a:xfrm>
          <a:prstGeom prst="rect">
            <a:avLst/>
          </a:prstGeom>
        </p:spPr>
      </p:pic>
      <p:grpSp>
        <p:nvGrpSpPr>
          <p:cNvPr id="38" name="Group 37">
            <a:extLst>
              <a:ext uri="{FF2B5EF4-FFF2-40B4-BE49-F238E27FC236}">
                <a16:creationId xmlns:a16="http://schemas.microsoft.com/office/drawing/2014/main" id="{46255C0E-1198-EC4F-B7CD-4AD294E07862}"/>
              </a:ext>
            </a:extLst>
          </p:cNvPr>
          <p:cNvGrpSpPr/>
          <p:nvPr/>
        </p:nvGrpSpPr>
        <p:grpSpPr>
          <a:xfrm>
            <a:off x="10537371" y="5211897"/>
            <a:ext cx="1649679" cy="1649679"/>
            <a:chOff x="10953552" y="5671622"/>
            <a:chExt cx="1189954" cy="1189954"/>
          </a:xfrm>
        </p:grpSpPr>
        <p:sp>
          <p:nvSpPr>
            <p:cNvPr id="39" name="Right Triangle 38">
              <a:extLst>
                <a:ext uri="{FF2B5EF4-FFF2-40B4-BE49-F238E27FC236}">
                  <a16:creationId xmlns:a16="http://schemas.microsoft.com/office/drawing/2014/main" id="{0F7B3E4D-9963-4D4C-AAE4-E0B4C4BC59EA}"/>
                </a:ext>
              </a:extLst>
            </p:cNvPr>
            <p:cNvSpPr/>
            <p:nvPr/>
          </p:nvSpPr>
          <p:spPr>
            <a:xfrm rot="16200000">
              <a:off x="10953552" y="5671622"/>
              <a:ext cx="1189954" cy="1189954"/>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pic>
          <p:nvPicPr>
            <p:cNvPr id="40" name="Picture 39">
              <a:extLst>
                <a:ext uri="{FF2B5EF4-FFF2-40B4-BE49-F238E27FC236}">
                  <a16:creationId xmlns:a16="http://schemas.microsoft.com/office/drawing/2014/main" id="{57098C1D-8220-104D-893F-C462F43F88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80307" y="6229095"/>
              <a:ext cx="479943" cy="479943"/>
            </a:xfrm>
            <a:prstGeom prst="rect">
              <a:avLst/>
            </a:prstGeom>
          </p:spPr>
        </p:pic>
      </p:grpSp>
      <p:grpSp>
        <p:nvGrpSpPr>
          <p:cNvPr id="32" name="7 Grupo">
            <a:extLst>
              <a:ext uri="{FF2B5EF4-FFF2-40B4-BE49-F238E27FC236}">
                <a16:creationId xmlns:a16="http://schemas.microsoft.com/office/drawing/2014/main" id="{660C1817-E936-48BC-92D4-D3B2B598314B}"/>
              </a:ext>
            </a:extLst>
          </p:cNvPr>
          <p:cNvGrpSpPr/>
          <p:nvPr/>
        </p:nvGrpSpPr>
        <p:grpSpPr>
          <a:xfrm>
            <a:off x="3321285" y="1742463"/>
            <a:ext cx="1449144" cy="1278512"/>
            <a:chOff x="4674956" y="3836139"/>
            <a:chExt cx="1449144" cy="1278512"/>
          </a:xfrm>
        </p:grpSpPr>
        <p:pic>
          <p:nvPicPr>
            <p:cNvPr id="33" name="Imagen 32">
              <a:extLst>
                <a:ext uri="{FF2B5EF4-FFF2-40B4-BE49-F238E27FC236}">
                  <a16:creationId xmlns:a16="http://schemas.microsoft.com/office/drawing/2014/main" id="{81CDCDCA-7246-40E5-AE13-6A10D68742B9}"/>
                </a:ext>
              </a:extLst>
            </p:cNvPr>
            <p:cNvPicPr>
              <a:picLocks noChangeAspect="1"/>
            </p:cNvPicPr>
            <p:nvPr/>
          </p:nvPicPr>
          <p:blipFill>
            <a:blip r:embed="rId4"/>
            <a:stretch>
              <a:fillRect/>
            </a:stretch>
          </p:blipFill>
          <p:spPr>
            <a:xfrm>
              <a:off x="4674956" y="3836139"/>
              <a:ext cx="1245257" cy="1278512"/>
            </a:xfrm>
            <a:prstGeom prst="rect">
              <a:avLst/>
            </a:prstGeom>
          </p:spPr>
        </p:pic>
        <p:sp>
          <p:nvSpPr>
            <p:cNvPr id="34" name="CuadroTexto 33">
              <a:extLst>
                <a:ext uri="{FF2B5EF4-FFF2-40B4-BE49-F238E27FC236}">
                  <a16:creationId xmlns:a16="http://schemas.microsoft.com/office/drawing/2014/main" id="{2F9C2B55-4A67-4BBA-AF1C-6F3269BD2D40}"/>
                </a:ext>
              </a:extLst>
            </p:cNvPr>
            <p:cNvSpPr txBox="1"/>
            <p:nvPr/>
          </p:nvSpPr>
          <p:spPr>
            <a:xfrm>
              <a:off x="4727786" y="3907328"/>
              <a:ext cx="1396314" cy="646331"/>
            </a:xfrm>
            <a:prstGeom prst="rect">
              <a:avLst/>
            </a:prstGeom>
            <a:noFill/>
          </p:spPr>
          <p:txBody>
            <a:bodyPr wrap="square" rtlCol="0">
              <a:spAutoFit/>
            </a:bodyPr>
            <a:lstStyle/>
            <a:p>
              <a:r>
                <a:rPr lang="es-MX" sz="900" dirty="0">
                  <a:solidFill>
                    <a:schemeClr val="bg1"/>
                  </a:solidFill>
                  <a:latin typeface="Century Gothic" panose="020B0502020202020204" pitchFamily="34" charset="0"/>
                </a:rPr>
                <a:t>CONVENIO SOBRE SUSTANCIAS SICOTRÓPICAS</a:t>
              </a:r>
            </a:p>
            <a:p>
              <a:r>
                <a:rPr lang="es-MX" sz="900" b="1" dirty="0">
                  <a:solidFill>
                    <a:schemeClr val="bg1"/>
                  </a:solidFill>
                  <a:latin typeface="Century Gothic" panose="020B0502020202020204" pitchFamily="34" charset="0"/>
                </a:rPr>
                <a:t>1971</a:t>
              </a:r>
            </a:p>
          </p:txBody>
        </p:sp>
        <p:pic>
          <p:nvPicPr>
            <p:cNvPr id="41" name="Imagen 40" descr="Imagen que contiene ventilador, dispositivo&#10;&#10;Descripción generada con confianza alta">
              <a:extLst>
                <a:ext uri="{FF2B5EF4-FFF2-40B4-BE49-F238E27FC236}">
                  <a16:creationId xmlns:a16="http://schemas.microsoft.com/office/drawing/2014/main" id="{51D94356-0B88-4446-AF66-D16E08062F8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89961" y="4764270"/>
              <a:ext cx="320722" cy="270475"/>
            </a:xfrm>
            <a:prstGeom prst="rect">
              <a:avLst/>
            </a:prstGeom>
          </p:spPr>
        </p:pic>
      </p:grpSp>
      <p:grpSp>
        <p:nvGrpSpPr>
          <p:cNvPr id="42" name="8 Grupo">
            <a:extLst>
              <a:ext uri="{FF2B5EF4-FFF2-40B4-BE49-F238E27FC236}">
                <a16:creationId xmlns:a16="http://schemas.microsoft.com/office/drawing/2014/main" id="{3FDCEE91-84DE-4374-8233-11738F4B1305}"/>
              </a:ext>
            </a:extLst>
          </p:cNvPr>
          <p:cNvGrpSpPr/>
          <p:nvPr/>
        </p:nvGrpSpPr>
        <p:grpSpPr>
          <a:xfrm>
            <a:off x="4831265" y="1715812"/>
            <a:ext cx="1314256" cy="1285891"/>
            <a:chOff x="6133801" y="3826038"/>
            <a:chExt cx="1314256" cy="1285891"/>
          </a:xfrm>
        </p:grpSpPr>
        <p:pic>
          <p:nvPicPr>
            <p:cNvPr id="43" name="Imagen 42">
              <a:extLst>
                <a:ext uri="{FF2B5EF4-FFF2-40B4-BE49-F238E27FC236}">
                  <a16:creationId xmlns:a16="http://schemas.microsoft.com/office/drawing/2014/main" id="{FB3DE270-7EBC-437D-BE26-B9D53CB8AB81}"/>
                </a:ext>
              </a:extLst>
            </p:cNvPr>
            <p:cNvPicPr>
              <a:picLocks noChangeAspect="1"/>
            </p:cNvPicPr>
            <p:nvPr/>
          </p:nvPicPr>
          <p:blipFill>
            <a:blip r:embed="rId6"/>
            <a:stretch>
              <a:fillRect/>
            </a:stretch>
          </p:blipFill>
          <p:spPr>
            <a:xfrm>
              <a:off x="6133801" y="3835204"/>
              <a:ext cx="1243517" cy="1276725"/>
            </a:xfrm>
            <a:prstGeom prst="rect">
              <a:avLst/>
            </a:prstGeom>
          </p:spPr>
        </p:pic>
        <p:sp>
          <p:nvSpPr>
            <p:cNvPr id="44" name="CuadroTexto 43">
              <a:extLst>
                <a:ext uri="{FF2B5EF4-FFF2-40B4-BE49-F238E27FC236}">
                  <a16:creationId xmlns:a16="http://schemas.microsoft.com/office/drawing/2014/main" id="{7581DB2D-4649-41C0-A58B-19BFA9C71B8E}"/>
                </a:ext>
              </a:extLst>
            </p:cNvPr>
            <p:cNvSpPr txBox="1"/>
            <p:nvPr/>
          </p:nvSpPr>
          <p:spPr>
            <a:xfrm>
              <a:off x="6138386" y="3826038"/>
              <a:ext cx="1309671" cy="1200329"/>
            </a:xfrm>
            <a:prstGeom prst="rect">
              <a:avLst/>
            </a:prstGeom>
            <a:noFill/>
          </p:spPr>
          <p:txBody>
            <a:bodyPr wrap="square" rtlCol="0">
              <a:spAutoFit/>
            </a:bodyPr>
            <a:lstStyle/>
            <a:p>
              <a:r>
                <a:rPr lang="es-MX" sz="900" dirty="0">
                  <a:solidFill>
                    <a:schemeClr val="bg1"/>
                  </a:solidFill>
                  <a:latin typeface="Century Gothic" panose="020B0502020202020204" pitchFamily="34" charset="0"/>
                </a:rPr>
                <a:t>CONVENCIÓN DE LAS NACIONES UNIDAS CONTRA EL TRÁFICO ILÍCITO DE ESTUPEFACIENTES Y SUSTANCIAS SICOTRÓPICAS</a:t>
              </a:r>
            </a:p>
            <a:p>
              <a:r>
                <a:rPr lang="es-MX" sz="900" b="1" dirty="0">
                  <a:solidFill>
                    <a:schemeClr val="bg1"/>
                  </a:solidFill>
                  <a:latin typeface="Century Gothic" panose="020B0502020202020204" pitchFamily="34" charset="0"/>
                </a:rPr>
                <a:t>1988</a:t>
              </a:r>
            </a:p>
          </p:txBody>
        </p:sp>
        <p:pic>
          <p:nvPicPr>
            <p:cNvPr id="45" name="Imagen 44" descr="Imagen que contiene ventilador, dispositivo&#10;&#10;Descripción generada con confianza alta">
              <a:extLst>
                <a:ext uri="{FF2B5EF4-FFF2-40B4-BE49-F238E27FC236}">
                  <a16:creationId xmlns:a16="http://schemas.microsoft.com/office/drawing/2014/main" id="{7B8132A9-38AC-4180-98CA-E7C75F28407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35529" y="4841454"/>
              <a:ext cx="320722" cy="270475"/>
            </a:xfrm>
            <a:prstGeom prst="rect">
              <a:avLst/>
            </a:prstGeom>
          </p:spPr>
        </p:pic>
      </p:grpSp>
      <p:grpSp>
        <p:nvGrpSpPr>
          <p:cNvPr id="46" name="9 Grupo">
            <a:extLst>
              <a:ext uri="{FF2B5EF4-FFF2-40B4-BE49-F238E27FC236}">
                <a16:creationId xmlns:a16="http://schemas.microsoft.com/office/drawing/2014/main" id="{E296990C-5B50-4162-8564-7BA00881B01E}"/>
              </a:ext>
            </a:extLst>
          </p:cNvPr>
          <p:cNvGrpSpPr/>
          <p:nvPr/>
        </p:nvGrpSpPr>
        <p:grpSpPr>
          <a:xfrm>
            <a:off x="1838632" y="1737804"/>
            <a:ext cx="1396314" cy="1267367"/>
            <a:chOff x="446604" y="5247899"/>
            <a:chExt cx="1396314" cy="1247226"/>
          </a:xfrm>
        </p:grpSpPr>
        <p:pic>
          <p:nvPicPr>
            <p:cNvPr id="47" name="Imagen 64">
              <a:extLst>
                <a:ext uri="{FF2B5EF4-FFF2-40B4-BE49-F238E27FC236}">
                  <a16:creationId xmlns:a16="http://schemas.microsoft.com/office/drawing/2014/main" id="{5360A0A1-71CF-43BE-A001-C4E2DBE03C50}"/>
                </a:ext>
              </a:extLst>
            </p:cNvPr>
            <p:cNvPicPr>
              <a:picLocks noChangeAspect="1"/>
            </p:cNvPicPr>
            <p:nvPr/>
          </p:nvPicPr>
          <p:blipFill>
            <a:blip r:embed="rId7"/>
            <a:stretch>
              <a:fillRect/>
            </a:stretch>
          </p:blipFill>
          <p:spPr>
            <a:xfrm>
              <a:off x="452515" y="5247899"/>
              <a:ext cx="1221023" cy="1247226"/>
            </a:xfrm>
            <a:prstGeom prst="rect">
              <a:avLst/>
            </a:prstGeom>
          </p:spPr>
        </p:pic>
        <p:sp>
          <p:nvSpPr>
            <p:cNvPr id="48" name="CuadroTexto 15">
              <a:extLst>
                <a:ext uri="{FF2B5EF4-FFF2-40B4-BE49-F238E27FC236}">
                  <a16:creationId xmlns:a16="http://schemas.microsoft.com/office/drawing/2014/main" id="{D5E9D18D-036E-43C0-A533-AD64385C0CBF}"/>
                </a:ext>
              </a:extLst>
            </p:cNvPr>
            <p:cNvSpPr txBox="1"/>
            <p:nvPr/>
          </p:nvSpPr>
          <p:spPr>
            <a:xfrm>
              <a:off x="446604" y="5309179"/>
              <a:ext cx="1396314" cy="1061829"/>
            </a:xfrm>
            <a:prstGeom prst="rect">
              <a:avLst/>
            </a:prstGeom>
            <a:noFill/>
          </p:spPr>
          <p:txBody>
            <a:bodyPr wrap="square" rtlCol="0">
              <a:spAutoFit/>
            </a:bodyPr>
            <a:lstStyle/>
            <a:p>
              <a:r>
                <a:rPr lang="es-MX" sz="900" dirty="0">
                  <a:solidFill>
                    <a:schemeClr val="bg1"/>
                  </a:solidFill>
                  <a:latin typeface="Century Gothic" panose="020B0502020202020204" pitchFamily="34" charset="0"/>
                </a:rPr>
                <a:t>19 INSTRUMENTOS LEGALES INTERNACIONALES PARA LA PREVENCIÓN DEL TERRORISMO</a:t>
              </a:r>
            </a:p>
            <a:p>
              <a:r>
                <a:rPr lang="es-MX" sz="900" b="1" dirty="0">
                  <a:solidFill>
                    <a:schemeClr val="bg1"/>
                  </a:solidFill>
                  <a:latin typeface="Century Gothic" panose="020B0502020202020204" pitchFamily="34" charset="0"/>
                </a:rPr>
                <a:t>Desde 1963</a:t>
              </a:r>
            </a:p>
          </p:txBody>
        </p:sp>
      </p:grpSp>
      <p:grpSp>
        <p:nvGrpSpPr>
          <p:cNvPr id="49" name="Grupo 63">
            <a:extLst>
              <a:ext uri="{FF2B5EF4-FFF2-40B4-BE49-F238E27FC236}">
                <a16:creationId xmlns:a16="http://schemas.microsoft.com/office/drawing/2014/main" id="{FC541580-B364-4593-8A02-56C67B6367CE}"/>
              </a:ext>
            </a:extLst>
          </p:cNvPr>
          <p:cNvGrpSpPr/>
          <p:nvPr/>
        </p:nvGrpSpPr>
        <p:grpSpPr>
          <a:xfrm>
            <a:off x="6276057" y="1704950"/>
            <a:ext cx="1301023" cy="1290432"/>
            <a:chOff x="1443486" y="5312936"/>
            <a:chExt cx="1301023" cy="1290432"/>
          </a:xfrm>
        </p:grpSpPr>
        <p:pic>
          <p:nvPicPr>
            <p:cNvPr id="50" name="Imagen 49">
              <a:extLst>
                <a:ext uri="{FF2B5EF4-FFF2-40B4-BE49-F238E27FC236}">
                  <a16:creationId xmlns:a16="http://schemas.microsoft.com/office/drawing/2014/main" id="{7FF6EA30-B7F8-4B83-A3BB-93EB7093225D}"/>
                </a:ext>
              </a:extLst>
            </p:cNvPr>
            <p:cNvPicPr>
              <a:picLocks noChangeAspect="1"/>
            </p:cNvPicPr>
            <p:nvPr/>
          </p:nvPicPr>
          <p:blipFill>
            <a:blip r:embed="rId8"/>
            <a:stretch>
              <a:fillRect/>
            </a:stretch>
          </p:blipFill>
          <p:spPr>
            <a:xfrm>
              <a:off x="1447691" y="5312936"/>
              <a:ext cx="1253206" cy="1290432"/>
            </a:xfrm>
            <a:prstGeom prst="rect">
              <a:avLst/>
            </a:prstGeom>
          </p:spPr>
        </p:pic>
        <p:sp>
          <p:nvSpPr>
            <p:cNvPr id="51" name="CuadroTexto 50">
              <a:extLst>
                <a:ext uri="{FF2B5EF4-FFF2-40B4-BE49-F238E27FC236}">
                  <a16:creationId xmlns:a16="http://schemas.microsoft.com/office/drawing/2014/main" id="{BFB64E26-3DE7-41C3-B04E-8E8A0261B5D9}"/>
                </a:ext>
              </a:extLst>
            </p:cNvPr>
            <p:cNvSpPr txBox="1"/>
            <p:nvPr/>
          </p:nvSpPr>
          <p:spPr>
            <a:xfrm>
              <a:off x="1443486" y="5362487"/>
              <a:ext cx="1301023" cy="1200329"/>
            </a:xfrm>
            <a:prstGeom prst="rect">
              <a:avLst/>
            </a:prstGeom>
            <a:noFill/>
          </p:spPr>
          <p:txBody>
            <a:bodyPr wrap="square" rtlCol="0">
              <a:spAutoFit/>
            </a:bodyPr>
            <a:lstStyle/>
            <a:p>
              <a:r>
                <a:rPr lang="es-MX" sz="900" dirty="0">
                  <a:solidFill>
                    <a:schemeClr val="bg1"/>
                  </a:solidFill>
                  <a:latin typeface="Century Gothic" panose="020B0502020202020204" pitchFamily="34" charset="0"/>
                </a:rPr>
                <a:t>CONVENCIÓN DE LAS NACIONES UNIDAS CONTRA LA DELINCUENCIA ORGANIZADA TRANSNACIONAL Y SUS PROTOCOLOS</a:t>
              </a:r>
            </a:p>
            <a:p>
              <a:r>
                <a:rPr lang="es-MX" sz="900" b="1" dirty="0">
                  <a:solidFill>
                    <a:schemeClr val="bg1"/>
                  </a:solidFill>
                  <a:latin typeface="Century Gothic" panose="020B0502020202020204" pitchFamily="34" charset="0"/>
                </a:rPr>
                <a:t>2000</a:t>
              </a:r>
            </a:p>
          </p:txBody>
        </p:sp>
      </p:grpSp>
      <p:grpSp>
        <p:nvGrpSpPr>
          <p:cNvPr id="52" name="Group 12">
            <a:extLst>
              <a:ext uri="{FF2B5EF4-FFF2-40B4-BE49-F238E27FC236}">
                <a16:creationId xmlns:a16="http://schemas.microsoft.com/office/drawing/2014/main" id="{62BD32DC-FCFA-4824-B9B0-A5169B20247E}"/>
              </a:ext>
            </a:extLst>
          </p:cNvPr>
          <p:cNvGrpSpPr/>
          <p:nvPr/>
        </p:nvGrpSpPr>
        <p:grpSpPr>
          <a:xfrm>
            <a:off x="4450266" y="4307814"/>
            <a:ext cx="2174975" cy="2139394"/>
            <a:chOff x="9675359" y="4339772"/>
            <a:chExt cx="5036457" cy="5036457"/>
          </a:xfrm>
        </p:grpSpPr>
        <p:sp>
          <p:nvSpPr>
            <p:cNvPr id="53" name="Oval 11">
              <a:extLst>
                <a:ext uri="{FF2B5EF4-FFF2-40B4-BE49-F238E27FC236}">
                  <a16:creationId xmlns:a16="http://schemas.microsoft.com/office/drawing/2014/main" id="{20A0B1CE-B7AF-4527-B614-317607887A94}"/>
                </a:ext>
              </a:extLst>
            </p:cNvPr>
            <p:cNvSpPr/>
            <p:nvPr/>
          </p:nvSpPr>
          <p:spPr>
            <a:xfrm>
              <a:off x="9675359" y="4339772"/>
              <a:ext cx="5036457" cy="5036457"/>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4" name="Isosceles Triangle 9">
              <a:extLst>
                <a:ext uri="{FF2B5EF4-FFF2-40B4-BE49-F238E27FC236}">
                  <a16:creationId xmlns:a16="http://schemas.microsoft.com/office/drawing/2014/main" id="{21423CBA-5DB9-4350-9D56-FA52DF080A41}"/>
                </a:ext>
              </a:extLst>
            </p:cNvPr>
            <p:cNvSpPr/>
            <p:nvPr/>
          </p:nvSpPr>
          <p:spPr>
            <a:xfrm rot="5400000">
              <a:off x="13198954" y="5759606"/>
              <a:ext cx="228600" cy="219678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grpSp>
        <p:nvGrpSpPr>
          <p:cNvPr id="55" name="Group 10">
            <a:extLst>
              <a:ext uri="{FF2B5EF4-FFF2-40B4-BE49-F238E27FC236}">
                <a16:creationId xmlns:a16="http://schemas.microsoft.com/office/drawing/2014/main" id="{703BA32C-65F9-40B9-8640-A2ECD3D1C2EF}"/>
              </a:ext>
            </a:extLst>
          </p:cNvPr>
          <p:cNvGrpSpPr/>
          <p:nvPr/>
        </p:nvGrpSpPr>
        <p:grpSpPr>
          <a:xfrm>
            <a:off x="4450266" y="4307814"/>
            <a:ext cx="2174975" cy="2139394"/>
            <a:chOff x="9675359" y="4339772"/>
            <a:chExt cx="5036457" cy="5036457"/>
          </a:xfrm>
        </p:grpSpPr>
        <p:sp>
          <p:nvSpPr>
            <p:cNvPr id="56" name="Oval 6">
              <a:extLst>
                <a:ext uri="{FF2B5EF4-FFF2-40B4-BE49-F238E27FC236}">
                  <a16:creationId xmlns:a16="http://schemas.microsoft.com/office/drawing/2014/main" id="{02696A2B-D69F-45FD-B59A-02230ABC8577}"/>
                </a:ext>
              </a:extLst>
            </p:cNvPr>
            <p:cNvSpPr/>
            <p:nvPr/>
          </p:nvSpPr>
          <p:spPr>
            <a:xfrm>
              <a:off x="9675359" y="4339772"/>
              <a:ext cx="5036457" cy="5036457"/>
            </a:xfrm>
            <a:prstGeom prst="ellipse">
              <a:avLst/>
            </a:prstGeom>
            <a:noFill/>
            <a:ln w="111125">
              <a:solidFill>
                <a:schemeClr val="bg1">
                  <a:alpha val="1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7" name="Isosceles Triangle 8">
              <a:extLst>
                <a:ext uri="{FF2B5EF4-FFF2-40B4-BE49-F238E27FC236}">
                  <a16:creationId xmlns:a16="http://schemas.microsoft.com/office/drawing/2014/main" id="{8E9EDD0F-3B6F-4C04-8C4A-80E7329D70B2}"/>
                </a:ext>
              </a:extLst>
            </p:cNvPr>
            <p:cNvSpPr/>
            <p:nvPr/>
          </p:nvSpPr>
          <p:spPr>
            <a:xfrm>
              <a:off x="12079287" y="5402432"/>
              <a:ext cx="228600" cy="129046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grpSp>
        <p:nvGrpSpPr>
          <p:cNvPr id="59" name="4 Grupo">
            <a:extLst>
              <a:ext uri="{FF2B5EF4-FFF2-40B4-BE49-F238E27FC236}">
                <a16:creationId xmlns:a16="http://schemas.microsoft.com/office/drawing/2014/main" id="{0F9C5007-FEA7-4006-85A9-2547FC316BCE}"/>
              </a:ext>
            </a:extLst>
          </p:cNvPr>
          <p:cNvGrpSpPr/>
          <p:nvPr/>
        </p:nvGrpSpPr>
        <p:grpSpPr>
          <a:xfrm>
            <a:off x="240198" y="1720805"/>
            <a:ext cx="1471111" cy="1289351"/>
            <a:chOff x="3207057" y="3827558"/>
            <a:chExt cx="1396314" cy="1351899"/>
          </a:xfrm>
        </p:grpSpPr>
        <p:pic>
          <p:nvPicPr>
            <p:cNvPr id="60" name="Imagen 59">
              <a:extLst>
                <a:ext uri="{FF2B5EF4-FFF2-40B4-BE49-F238E27FC236}">
                  <a16:creationId xmlns:a16="http://schemas.microsoft.com/office/drawing/2014/main" id="{A1305763-A17F-40AB-9D0A-5BC9CEAAB7AA}"/>
                </a:ext>
              </a:extLst>
            </p:cNvPr>
            <p:cNvPicPr>
              <a:picLocks noChangeAspect="1"/>
            </p:cNvPicPr>
            <p:nvPr/>
          </p:nvPicPr>
          <p:blipFill>
            <a:blip r:embed="rId9"/>
            <a:stretch>
              <a:fillRect/>
            </a:stretch>
          </p:blipFill>
          <p:spPr>
            <a:xfrm>
              <a:off x="3238582" y="3827558"/>
              <a:ext cx="1316736" cy="1351899"/>
            </a:xfrm>
            <a:prstGeom prst="rect">
              <a:avLst/>
            </a:prstGeom>
          </p:spPr>
        </p:pic>
        <p:sp>
          <p:nvSpPr>
            <p:cNvPr id="61" name="CuadroTexto 60">
              <a:extLst>
                <a:ext uri="{FF2B5EF4-FFF2-40B4-BE49-F238E27FC236}">
                  <a16:creationId xmlns:a16="http://schemas.microsoft.com/office/drawing/2014/main" id="{8968CAA8-4DF5-4601-AFDB-E5D259DB9D30}"/>
                </a:ext>
              </a:extLst>
            </p:cNvPr>
            <p:cNvSpPr txBox="1"/>
            <p:nvPr/>
          </p:nvSpPr>
          <p:spPr>
            <a:xfrm>
              <a:off x="3207057" y="3904292"/>
              <a:ext cx="1396314" cy="646331"/>
            </a:xfrm>
            <a:prstGeom prst="rect">
              <a:avLst/>
            </a:prstGeom>
            <a:noFill/>
          </p:spPr>
          <p:txBody>
            <a:bodyPr wrap="square" rtlCol="0">
              <a:spAutoFit/>
            </a:bodyPr>
            <a:lstStyle/>
            <a:p>
              <a:r>
                <a:rPr lang="es-MX" sz="900" dirty="0">
                  <a:solidFill>
                    <a:schemeClr val="bg1"/>
                  </a:solidFill>
                  <a:latin typeface="Century Gothic" panose="020B0502020202020204" pitchFamily="34" charset="0"/>
                </a:rPr>
                <a:t>CONVENCIÓN ÚNICA</a:t>
              </a:r>
            </a:p>
            <a:p>
              <a:r>
                <a:rPr lang="es-MX" sz="900" dirty="0">
                  <a:solidFill>
                    <a:schemeClr val="bg1"/>
                  </a:solidFill>
                  <a:latin typeface="Century Gothic" panose="020B0502020202020204" pitchFamily="34" charset="0"/>
                </a:rPr>
                <a:t>DE</a:t>
              </a:r>
              <a:r>
                <a:rPr lang="es-MX" sz="900" b="1" dirty="0">
                  <a:solidFill>
                    <a:schemeClr val="bg1"/>
                  </a:solidFill>
                  <a:latin typeface="Century Gothic" panose="020B0502020202020204" pitchFamily="34" charset="0"/>
                </a:rPr>
                <a:t> 1961 </a:t>
              </a:r>
            </a:p>
            <a:p>
              <a:r>
                <a:rPr lang="es-MX" sz="900" dirty="0">
                  <a:solidFill>
                    <a:schemeClr val="bg1"/>
                  </a:solidFill>
                  <a:latin typeface="Century Gothic" panose="020B0502020202020204" pitchFamily="34" charset="0"/>
                </a:rPr>
                <a:t>SOBRE ESTUPEFACIENTES</a:t>
              </a:r>
            </a:p>
          </p:txBody>
        </p:sp>
        <p:pic>
          <p:nvPicPr>
            <p:cNvPr id="62" name="Imagen 61" descr="Imagen que contiene ventilador, dispositivo&#10;&#10;Descripción generada con confianza alta">
              <a:extLst>
                <a:ext uri="{FF2B5EF4-FFF2-40B4-BE49-F238E27FC236}">
                  <a16:creationId xmlns:a16="http://schemas.microsoft.com/office/drawing/2014/main" id="{424E15C9-2522-4628-B376-1BE2210FDEC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58662" y="4851266"/>
              <a:ext cx="320722" cy="270475"/>
            </a:xfrm>
            <a:prstGeom prst="rect">
              <a:avLst/>
            </a:prstGeom>
          </p:spPr>
        </p:pic>
      </p:grpSp>
      <p:grpSp>
        <p:nvGrpSpPr>
          <p:cNvPr id="63" name="4 Grupo">
            <a:extLst>
              <a:ext uri="{FF2B5EF4-FFF2-40B4-BE49-F238E27FC236}">
                <a16:creationId xmlns:a16="http://schemas.microsoft.com/office/drawing/2014/main" id="{03D5CCB0-D2F0-41A4-B139-656B501B3F0B}"/>
              </a:ext>
            </a:extLst>
          </p:cNvPr>
          <p:cNvGrpSpPr/>
          <p:nvPr/>
        </p:nvGrpSpPr>
        <p:grpSpPr>
          <a:xfrm>
            <a:off x="7735647" y="1715812"/>
            <a:ext cx="1394276" cy="1291855"/>
            <a:chOff x="3207057" y="3827558"/>
            <a:chExt cx="1396314" cy="1351899"/>
          </a:xfrm>
        </p:grpSpPr>
        <p:pic>
          <p:nvPicPr>
            <p:cNvPr id="64" name="Imagen 63">
              <a:extLst>
                <a:ext uri="{FF2B5EF4-FFF2-40B4-BE49-F238E27FC236}">
                  <a16:creationId xmlns:a16="http://schemas.microsoft.com/office/drawing/2014/main" id="{39147A3B-EF52-4CA3-96FF-4BDD709429FA}"/>
                </a:ext>
              </a:extLst>
            </p:cNvPr>
            <p:cNvPicPr>
              <a:picLocks noChangeAspect="1"/>
            </p:cNvPicPr>
            <p:nvPr/>
          </p:nvPicPr>
          <p:blipFill>
            <a:blip r:embed="rId9"/>
            <a:stretch>
              <a:fillRect/>
            </a:stretch>
          </p:blipFill>
          <p:spPr>
            <a:xfrm>
              <a:off x="3238582" y="3827558"/>
              <a:ext cx="1316736" cy="1351899"/>
            </a:xfrm>
            <a:prstGeom prst="rect">
              <a:avLst/>
            </a:prstGeom>
          </p:spPr>
        </p:pic>
        <p:sp>
          <p:nvSpPr>
            <p:cNvPr id="65" name="CuadroTexto 64">
              <a:extLst>
                <a:ext uri="{FF2B5EF4-FFF2-40B4-BE49-F238E27FC236}">
                  <a16:creationId xmlns:a16="http://schemas.microsoft.com/office/drawing/2014/main" id="{B82DD5CA-6659-49E5-9DF8-ECCE082CA0C6}"/>
                </a:ext>
              </a:extLst>
            </p:cNvPr>
            <p:cNvSpPr txBox="1"/>
            <p:nvPr/>
          </p:nvSpPr>
          <p:spPr>
            <a:xfrm>
              <a:off x="3207057" y="3904292"/>
              <a:ext cx="1396314" cy="528028"/>
            </a:xfrm>
            <a:prstGeom prst="rect">
              <a:avLst/>
            </a:prstGeom>
            <a:noFill/>
          </p:spPr>
          <p:txBody>
            <a:bodyPr wrap="square" rtlCol="0">
              <a:spAutoFit/>
            </a:bodyPr>
            <a:lstStyle/>
            <a:p>
              <a:r>
                <a:rPr lang="es-MX" sz="900" dirty="0">
                  <a:solidFill>
                    <a:schemeClr val="bg1"/>
                  </a:solidFill>
                  <a:latin typeface="Century Gothic" panose="020B0502020202020204" pitchFamily="34" charset="0"/>
                </a:rPr>
                <a:t>COMISIÓN DE NARCÓTICOS (CND)</a:t>
              </a:r>
            </a:p>
            <a:p>
              <a:r>
                <a:rPr lang="es-MX" sz="900" b="1" dirty="0">
                  <a:solidFill>
                    <a:schemeClr val="bg1"/>
                  </a:solidFill>
                  <a:latin typeface="Century Gothic" panose="020B0502020202020204" pitchFamily="34" charset="0"/>
                </a:rPr>
                <a:t>1946</a:t>
              </a:r>
            </a:p>
          </p:txBody>
        </p:sp>
        <p:pic>
          <p:nvPicPr>
            <p:cNvPr id="66" name="Imagen 65" descr="Imagen que contiene ventilador, dispositivo&#10;&#10;Descripción generada con confianza alta">
              <a:extLst>
                <a:ext uri="{FF2B5EF4-FFF2-40B4-BE49-F238E27FC236}">
                  <a16:creationId xmlns:a16="http://schemas.microsoft.com/office/drawing/2014/main" id="{10D6B8F9-1398-44BE-AE83-D65AAE3E62C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59252" y="4835311"/>
              <a:ext cx="320722" cy="270475"/>
            </a:xfrm>
            <a:prstGeom prst="rect">
              <a:avLst/>
            </a:prstGeom>
          </p:spPr>
        </p:pic>
      </p:grpSp>
      <p:grpSp>
        <p:nvGrpSpPr>
          <p:cNvPr id="67" name="9 Grupo">
            <a:extLst>
              <a:ext uri="{FF2B5EF4-FFF2-40B4-BE49-F238E27FC236}">
                <a16:creationId xmlns:a16="http://schemas.microsoft.com/office/drawing/2014/main" id="{5DC4A782-C7E0-4945-B02E-EB887A8AC708}"/>
              </a:ext>
            </a:extLst>
          </p:cNvPr>
          <p:cNvGrpSpPr/>
          <p:nvPr/>
        </p:nvGrpSpPr>
        <p:grpSpPr>
          <a:xfrm>
            <a:off x="9216262" y="1699061"/>
            <a:ext cx="1517076" cy="1315226"/>
            <a:chOff x="446604" y="5247899"/>
            <a:chExt cx="1396314" cy="1247226"/>
          </a:xfrm>
        </p:grpSpPr>
        <p:pic>
          <p:nvPicPr>
            <p:cNvPr id="68" name="Imagen 64">
              <a:extLst>
                <a:ext uri="{FF2B5EF4-FFF2-40B4-BE49-F238E27FC236}">
                  <a16:creationId xmlns:a16="http://schemas.microsoft.com/office/drawing/2014/main" id="{20F04967-C1CA-4F43-857C-04DAECBBF0FF}"/>
                </a:ext>
              </a:extLst>
            </p:cNvPr>
            <p:cNvPicPr>
              <a:picLocks noChangeAspect="1"/>
            </p:cNvPicPr>
            <p:nvPr/>
          </p:nvPicPr>
          <p:blipFill>
            <a:blip r:embed="rId7"/>
            <a:stretch>
              <a:fillRect/>
            </a:stretch>
          </p:blipFill>
          <p:spPr>
            <a:xfrm>
              <a:off x="452515" y="5247899"/>
              <a:ext cx="1221023" cy="1247226"/>
            </a:xfrm>
            <a:prstGeom prst="rect">
              <a:avLst/>
            </a:prstGeom>
          </p:spPr>
        </p:pic>
        <p:sp>
          <p:nvSpPr>
            <p:cNvPr id="69" name="CuadroTexto 15">
              <a:extLst>
                <a:ext uri="{FF2B5EF4-FFF2-40B4-BE49-F238E27FC236}">
                  <a16:creationId xmlns:a16="http://schemas.microsoft.com/office/drawing/2014/main" id="{6BE590F2-8AE7-4C85-90A8-8FEE32FD75E0}"/>
                </a:ext>
              </a:extLst>
            </p:cNvPr>
            <p:cNvSpPr txBox="1"/>
            <p:nvPr/>
          </p:nvSpPr>
          <p:spPr>
            <a:xfrm>
              <a:off x="446604" y="5309179"/>
              <a:ext cx="1396314" cy="1044954"/>
            </a:xfrm>
            <a:prstGeom prst="rect">
              <a:avLst/>
            </a:prstGeom>
            <a:noFill/>
          </p:spPr>
          <p:txBody>
            <a:bodyPr wrap="square" rtlCol="0">
              <a:spAutoFit/>
            </a:bodyPr>
            <a:lstStyle/>
            <a:p>
              <a:r>
                <a:rPr lang="es-MX" sz="900" dirty="0">
                  <a:solidFill>
                    <a:schemeClr val="bg1"/>
                  </a:solidFill>
                  <a:latin typeface="Century Gothic" panose="020B0502020202020204" pitchFamily="34" charset="0"/>
                </a:rPr>
                <a:t>COMISIÓN DE PREVENCIÓN DEL DELITO Y JUSTICIA PENAL (CCPCJ)</a:t>
              </a:r>
            </a:p>
            <a:p>
              <a:r>
                <a:rPr lang="es-MX" sz="900" b="1" dirty="0">
                  <a:solidFill>
                    <a:schemeClr val="bg1"/>
                  </a:solidFill>
                  <a:latin typeface="Century Gothic" panose="020B0502020202020204" pitchFamily="34" charset="0"/>
                </a:rPr>
                <a:t>1992</a:t>
              </a:r>
            </a:p>
            <a:p>
              <a:endParaRPr lang="es-MX" sz="900" dirty="0">
                <a:solidFill>
                  <a:schemeClr val="bg1"/>
                </a:solidFill>
                <a:latin typeface="Century Gothic" panose="020B0502020202020204" pitchFamily="34" charset="0"/>
              </a:endParaRPr>
            </a:p>
            <a:p>
              <a:endParaRPr lang="es-MX" sz="900" dirty="0">
                <a:solidFill>
                  <a:schemeClr val="bg1"/>
                </a:solidFill>
                <a:latin typeface="Century Gothic" panose="020B0502020202020204" pitchFamily="34" charset="0"/>
              </a:endParaRPr>
            </a:p>
          </p:txBody>
        </p:sp>
      </p:grpSp>
      <p:pic>
        <p:nvPicPr>
          <p:cNvPr id="71" name="Imagen 70" descr="Imagen que contiene ventilador, dispositivo&#10;&#10;Descripción generada con confianza alta">
            <a:extLst>
              <a:ext uri="{FF2B5EF4-FFF2-40B4-BE49-F238E27FC236}">
                <a16:creationId xmlns:a16="http://schemas.microsoft.com/office/drawing/2014/main" id="{BE0F9B3F-C6CE-48A7-BFEA-E719E1674BF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04489" y="2743812"/>
            <a:ext cx="320722" cy="270475"/>
          </a:xfrm>
          <a:prstGeom prst="rect">
            <a:avLst/>
          </a:prstGeom>
        </p:spPr>
      </p:pic>
      <p:pic>
        <p:nvPicPr>
          <p:cNvPr id="72" name="Imagen 71" descr="Imagen que contiene ventilador, dispositivo&#10;&#10;Descripción generada con confianza alta">
            <a:extLst>
              <a:ext uri="{FF2B5EF4-FFF2-40B4-BE49-F238E27FC236}">
                <a16:creationId xmlns:a16="http://schemas.microsoft.com/office/drawing/2014/main" id="{471B5110-F504-4CB5-9DF6-A8919D7D669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044010" y="4382902"/>
            <a:ext cx="320722" cy="270475"/>
          </a:xfrm>
          <a:prstGeom prst="rect">
            <a:avLst/>
          </a:prstGeom>
        </p:spPr>
      </p:pic>
      <p:pic>
        <p:nvPicPr>
          <p:cNvPr id="73" name="Imagen 72">
            <a:extLst>
              <a:ext uri="{FF2B5EF4-FFF2-40B4-BE49-F238E27FC236}">
                <a16:creationId xmlns:a16="http://schemas.microsoft.com/office/drawing/2014/main" id="{C45EF347-5433-4522-A5F0-284CDBD47F65}"/>
              </a:ext>
            </a:extLst>
          </p:cNvPr>
          <p:cNvPicPr>
            <a:picLocks noChangeAspect="1"/>
          </p:cNvPicPr>
          <p:nvPr/>
        </p:nvPicPr>
        <p:blipFill>
          <a:blip r:embed="rId10"/>
          <a:stretch>
            <a:fillRect/>
          </a:stretch>
        </p:blipFill>
        <p:spPr>
          <a:xfrm>
            <a:off x="5602528" y="3862261"/>
            <a:ext cx="1613594" cy="2422476"/>
          </a:xfrm>
          <a:prstGeom prst="rect">
            <a:avLst/>
          </a:prstGeom>
          <a:effectLst>
            <a:outerShdw blurRad="50800" dist="38100" dir="18900000" algn="bl" rotWithShape="0">
              <a:prstClr val="black">
                <a:alpha val="40000"/>
              </a:prstClr>
            </a:outerShdw>
          </a:effectLst>
        </p:spPr>
      </p:pic>
      <p:pic>
        <p:nvPicPr>
          <p:cNvPr id="74" name="Imagen 73" descr="Imagen que contiene ventilador, dispositivo&#10;&#10;Descripción generada con confianza alta">
            <a:extLst>
              <a:ext uri="{FF2B5EF4-FFF2-40B4-BE49-F238E27FC236}">
                <a16:creationId xmlns:a16="http://schemas.microsoft.com/office/drawing/2014/main" id="{424E15C9-2522-4628-B376-1BE2210FDEC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47977" y="2666202"/>
            <a:ext cx="320722" cy="260130"/>
          </a:xfrm>
          <a:prstGeom prst="rect">
            <a:avLst/>
          </a:prstGeom>
        </p:spPr>
      </p:pic>
      <p:pic>
        <p:nvPicPr>
          <p:cNvPr id="75" name="Imagen 74" descr="Imagen que contiene ventilador, dispositivo&#10;&#10;Descripción generada con confianza alta">
            <a:extLst>
              <a:ext uri="{FF2B5EF4-FFF2-40B4-BE49-F238E27FC236}">
                <a16:creationId xmlns:a16="http://schemas.microsoft.com/office/drawing/2014/main" id="{10D6B8F9-1398-44BE-AE83-D65AAE3E62C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61359" y="2746406"/>
            <a:ext cx="337985" cy="267881"/>
          </a:xfrm>
          <a:prstGeom prst="rect">
            <a:avLst/>
          </a:prstGeom>
        </p:spPr>
      </p:pic>
      <p:sp>
        <p:nvSpPr>
          <p:cNvPr id="4" name="TextBox 3">
            <a:extLst>
              <a:ext uri="{FF2B5EF4-FFF2-40B4-BE49-F238E27FC236}">
                <a16:creationId xmlns:a16="http://schemas.microsoft.com/office/drawing/2014/main" id="{412D78C9-C2B6-4E24-8EC7-BE92C19A5F33}"/>
              </a:ext>
            </a:extLst>
          </p:cNvPr>
          <p:cNvSpPr txBox="1"/>
          <p:nvPr/>
        </p:nvSpPr>
        <p:spPr>
          <a:xfrm>
            <a:off x="7456603" y="3862261"/>
            <a:ext cx="2908130" cy="1200329"/>
          </a:xfrm>
          <a:prstGeom prst="rect">
            <a:avLst/>
          </a:prstGeom>
          <a:noFill/>
        </p:spPr>
        <p:txBody>
          <a:bodyPr wrap="square" rtlCol="0">
            <a:spAutoFit/>
          </a:bodyPr>
          <a:lstStyle/>
          <a:p>
            <a:r>
              <a:rPr lang="es-MX" b="1" dirty="0">
                <a:solidFill>
                  <a:schemeClr val="accent1">
                    <a:lumMod val="50000"/>
                  </a:schemeClr>
                </a:solidFill>
                <a:latin typeface="Arial Nova" panose="020B0504020202020204" pitchFamily="34" charset="0"/>
              </a:rPr>
              <a:t>UNODC : Asistencia técnica; apoyo normativo e investigación y análisis.</a:t>
            </a:r>
          </a:p>
        </p:txBody>
      </p:sp>
    </p:spTree>
    <p:extLst>
      <p:ext uri="{BB962C8B-B14F-4D97-AF65-F5344CB8AC3E}">
        <p14:creationId xmlns:p14="http://schemas.microsoft.com/office/powerpoint/2010/main" val="1220400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E7CF1940-9F78-4619-A5EE-D7D896429FFC}"/>
              </a:ext>
            </a:extLst>
          </p:cNvPr>
          <p:cNvPicPr>
            <a:picLocks noChangeAspect="1"/>
          </p:cNvPicPr>
          <p:nvPr/>
        </p:nvPicPr>
        <p:blipFill rotWithShape="1">
          <a:blip r:embed="rId3">
            <a:extLst>
              <a:ext uri="{28A0092B-C50C-407E-A947-70E740481C1C}">
                <a14:useLocalDpi xmlns:a14="http://schemas.microsoft.com/office/drawing/2010/main" val="0"/>
              </a:ext>
            </a:extLst>
          </a:blip>
          <a:srcRect t="9560" b="24790"/>
          <a:stretch/>
        </p:blipFill>
        <p:spPr>
          <a:xfrm>
            <a:off x="223060" y="1510327"/>
            <a:ext cx="10444940" cy="5139779"/>
          </a:xfrm>
          <a:prstGeom prst="rect">
            <a:avLst/>
          </a:prstGeom>
        </p:spPr>
      </p:pic>
      <p:sp>
        <p:nvSpPr>
          <p:cNvPr id="13" name="Rectangle 12">
            <a:extLst>
              <a:ext uri="{FF2B5EF4-FFF2-40B4-BE49-F238E27FC236}">
                <a16:creationId xmlns:a16="http://schemas.microsoft.com/office/drawing/2014/main" id="{CEE3D660-D1C5-5B4B-AF12-375317064EC2}"/>
              </a:ext>
            </a:extLst>
          </p:cNvPr>
          <p:cNvSpPr/>
          <p:nvPr/>
        </p:nvSpPr>
        <p:spPr>
          <a:xfrm>
            <a:off x="10738134" y="1554937"/>
            <a:ext cx="1321594" cy="5139780"/>
          </a:xfrm>
          <a:prstGeom prst="rect">
            <a:avLst/>
          </a:prstGeom>
          <a:solidFill>
            <a:srgbClr val="009AD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 name="TextBox 1">
            <a:extLst>
              <a:ext uri="{FF2B5EF4-FFF2-40B4-BE49-F238E27FC236}">
                <a16:creationId xmlns:a16="http://schemas.microsoft.com/office/drawing/2014/main" id="{BE837BDD-1C65-E54D-BBBB-D19AA903E6DA}"/>
              </a:ext>
            </a:extLst>
          </p:cNvPr>
          <p:cNvSpPr txBox="1"/>
          <p:nvPr/>
        </p:nvSpPr>
        <p:spPr>
          <a:xfrm>
            <a:off x="10982864" y="4407384"/>
            <a:ext cx="762000" cy="1569660"/>
          </a:xfrm>
          <a:prstGeom prst="rect">
            <a:avLst/>
          </a:prstGeom>
          <a:noFill/>
        </p:spPr>
        <p:txBody>
          <a:bodyPr wrap="square" rtlCol="0">
            <a:spAutoFit/>
          </a:bodyPr>
          <a:lstStyle/>
          <a:p>
            <a:r>
              <a:rPr lang="es-MX" sz="9600" dirty="0">
                <a:solidFill>
                  <a:srgbClr val="FFFFFF"/>
                </a:solidFill>
                <a:latin typeface="Arial" panose="020B0604020202020204" pitchFamily="34" charset="0"/>
                <a:cs typeface="Arial" panose="020B0604020202020204" pitchFamily="34" charset="0"/>
              </a:rPr>
              <a:t>3</a:t>
            </a:r>
            <a:endParaRPr lang="en-US" sz="9600" dirty="0"/>
          </a:p>
        </p:txBody>
      </p:sp>
      <p:pic>
        <p:nvPicPr>
          <p:cNvPr id="14" name="Picture 13">
            <a:extLst>
              <a:ext uri="{FF2B5EF4-FFF2-40B4-BE49-F238E27FC236}">
                <a16:creationId xmlns:a16="http://schemas.microsoft.com/office/drawing/2014/main" id="{9CBDDFEF-C8C0-3E4A-9F2A-0CFA5E18601D}"/>
              </a:ext>
            </a:extLst>
          </p:cNvPr>
          <p:cNvPicPr>
            <a:picLocks noChangeAspect="1"/>
          </p:cNvPicPr>
          <p:nvPr/>
        </p:nvPicPr>
        <p:blipFill>
          <a:blip r:embed="rId4"/>
          <a:stretch>
            <a:fillRect/>
          </a:stretch>
        </p:blipFill>
        <p:spPr>
          <a:xfrm>
            <a:off x="329195" y="462295"/>
            <a:ext cx="2732001" cy="734150"/>
          </a:xfrm>
          <a:prstGeom prst="rect">
            <a:avLst/>
          </a:prstGeom>
        </p:spPr>
      </p:pic>
      <p:pic>
        <p:nvPicPr>
          <p:cNvPr id="9" name="Picture 8">
            <a:extLst>
              <a:ext uri="{FF2B5EF4-FFF2-40B4-BE49-F238E27FC236}">
                <a16:creationId xmlns:a16="http://schemas.microsoft.com/office/drawing/2014/main" id="{E34CC5B4-C35C-F542-8BB4-9CAE8D91924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30969" y="144222"/>
            <a:ext cx="1313828" cy="1313828"/>
          </a:xfrm>
          <a:prstGeom prst="rect">
            <a:avLst/>
          </a:prstGeom>
        </p:spPr>
      </p:pic>
      <p:grpSp>
        <p:nvGrpSpPr>
          <p:cNvPr id="12" name="Group 11">
            <a:extLst>
              <a:ext uri="{FF2B5EF4-FFF2-40B4-BE49-F238E27FC236}">
                <a16:creationId xmlns:a16="http://schemas.microsoft.com/office/drawing/2014/main" id="{DDE2F6C0-D0FF-6548-A912-BF7675242572}"/>
              </a:ext>
            </a:extLst>
          </p:cNvPr>
          <p:cNvGrpSpPr/>
          <p:nvPr/>
        </p:nvGrpSpPr>
        <p:grpSpPr>
          <a:xfrm>
            <a:off x="10537371" y="5211897"/>
            <a:ext cx="1649679" cy="1649679"/>
            <a:chOff x="10953552" y="5671622"/>
            <a:chExt cx="1189954" cy="1189954"/>
          </a:xfrm>
        </p:grpSpPr>
        <p:sp>
          <p:nvSpPr>
            <p:cNvPr id="15" name="Right Triangle 14">
              <a:extLst>
                <a:ext uri="{FF2B5EF4-FFF2-40B4-BE49-F238E27FC236}">
                  <a16:creationId xmlns:a16="http://schemas.microsoft.com/office/drawing/2014/main" id="{7C739C59-318C-A948-9F3D-DDB9326414C4}"/>
                </a:ext>
              </a:extLst>
            </p:cNvPr>
            <p:cNvSpPr/>
            <p:nvPr/>
          </p:nvSpPr>
          <p:spPr>
            <a:xfrm rot="16200000">
              <a:off x="10953552" y="5671622"/>
              <a:ext cx="1189954" cy="1189954"/>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pic>
          <p:nvPicPr>
            <p:cNvPr id="16" name="Picture 15">
              <a:extLst>
                <a:ext uri="{FF2B5EF4-FFF2-40B4-BE49-F238E27FC236}">
                  <a16:creationId xmlns:a16="http://schemas.microsoft.com/office/drawing/2014/main" id="{0E40657F-07CA-A846-A113-81B1258087C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580307" y="6229095"/>
              <a:ext cx="479943" cy="479943"/>
            </a:xfrm>
            <a:prstGeom prst="rect">
              <a:avLst/>
            </a:prstGeom>
          </p:spPr>
        </p:pic>
      </p:grpSp>
      <p:sp>
        <p:nvSpPr>
          <p:cNvPr id="17" name="TextBox 2"/>
          <p:cNvSpPr txBox="1"/>
          <p:nvPr/>
        </p:nvSpPr>
        <p:spPr>
          <a:xfrm>
            <a:off x="447136" y="1956557"/>
            <a:ext cx="6877792" cy="3416320"/>
          </a:xfrm>
          <a:prstGeom prst="rect">
            <a:avLst/>
          </a:prstGeom>
          <a:noFill/>
        </p:spPr>
        <p:txBody>
          <a:bodyPr wrap="square" rtlCol="0">
            <a:spAutoFit/>
          </a:bodyPr>
          <a:lstStyle/>
          <a:p>
            <a:r>
              <a:rPr lang="en-US" sz="5400" dirty="0">
                <a:solidFill>
                  <a:schemeClr val="bg1"/>
                </a:solidFill>
                <a:latin typeface="Arial Nova" panose="020B0504020202020204" pitchFamily="34" charset="0"/>
                <a:ea typeface="Avenir Medium" charset="0"/>
                <a:cs typeface="Arial" panose="020B0604020202020204" pitchFamily="34" charset="0"/>
              </a:rPr>
              <a:t>La </a:t>
            </a:r>
            <a:r>
              <a:rPr lang="en-US" sz="5400" dirty="0" err="1">
                <a:solidFill>
                  <a:schemeClr val="bg1"/>
                </a:solidFill>
                <a:latin typeface="Arial Nova" panose="020B0504020202020204" pitchFamily="34" charset="0"/>
                <a:ea typeface="Avenir Medium" charset="0"/>
                <a:cs typeface="Arial" panose="020B0604020202020204" pitchFamily="34" charset="0"/>
              </a:rPr>
              <a:t>Convención</a:t>
            </a:r>
            <a:r>
              <a:rPr lang="en-US" sz="5400" dirty="0">
                <a:solidFill>
                  <a:schemeClr val="bg1"/>
                </a:solidFill>
                <a:latin typeface="Arial Nova" panose="020B0504020202020204" pitchFamily="34" charset="0"/>
                <a:ea typeface="Avenir Medium" charset="0"/>
                <a:cs typeface="Arial" panose="020B0604020202020204" pitchFamily="34" charset="0"/>
              </a:rPr>
              <a:t> de las </a:t>
            </a:r>
            <a:r>
              <a:rPr lang="en-US" sz="5400" dirty="0" err="1">
                <a:solidFill>
                  <a:schemeClr val="bg1"/>
                </a:solidFill>
                <a:latin typeface="Arial Nova" panose="020B0504020202020204" pitchFamily="34" charset="0"/>
                <a:ea typeface="Avenir Medium" charset="0"/>
                <a:cs typeface="Arial" panose="020B0604020202020204" pitchFamily="34" charset="0"/>
              </a:rPr>
              <a:t>Naciones</a:t>
            </a:r>
            <a:r>
              <a:rPr lang="en-US" sz="5400" dirty="0">
                <a:solidFill>
                  <a:schemeClr val="bg1"/>
                </a:solidFill>
                <a:latin typeface="Arial Nova" panose="020B0504020202020204" pitchFamily="34" charset="0"/>
                <a:ea typeface="Avenir Medium" charset="0"/>
                <a:cs typeface="Arial" panose="020B0604020202020204" pitchFamily="34" charset="0"/>
              </a:rPr>
              <a:t> </a:t>
            </a:r>
            <a:r>
              <a:rPr lang="en-US" sz="5400" dirty="0" err="1">
                <a:solidFill>
                  <a:schemeClr val="bg1"/>
                </a:solidFill>
                <a:latin typeface="Arial Nova" panose="020B0504020202020204" pitchFamily="34" charset="0"/>
                <a:ea typeface="Avenir Medium" charset="0"/>
                <a:cs typeface="Arial" panose="020B0604020202020204" pitchFamily="34" charset="0"/>
              </a:rPr>
              <a:t>Unidas</a:t>
            </a:r>
            <a:r>
              <a:rPr lang="en-US" sz="5400" dirty="0">
                <a:solidFill>
                  <a:schemeClr val="bg1"/>
                </a:solidFill>
                <a:latin typeface="Arial Nova" panose="020B0504020202020204" pitchFamily="34" charset="0"/>
                <a:ea typeface="Avenir Medium" charset="0"/>
                <a:cs typeface="Arial" panose="020B0604020202020204" pitchFamily="34" charset="0"/>
              </a:rPr>
              <a:t> contra la </a:t>
            </a:r>
            <a:r>
              <a:rPr lang="en-US" sz="5400" dirty="0" err="1">
                <a:solidFill>
                  <a:schemeClr val="bg1"/>
                </a:solidFill>
                <a:latin typeface="Arial Nova" panose="020B0504020202020204" pitchFamily="34" charset="0"/>
                <a:ea typeface="Avenir Medium" charset="0"/>
                <a:cs typeface="Arial" panose="020B0604020202020204" pitchFamily="34" charset="0"/>
              </a:rPr>
              <a:t>Corrupción</a:t>
            </a:r>
            <a:r>
              <a:rPr lang="en-US" sz="5400" dirty="0">
                <a:solidFill>
                  <a:schemeClr val="bg1"/>
                </a:solidFill>
                <a:latin typeface="Arial Nova" panose="020B0504020202020204" pitchFamily="34" charset="0"/>
                <a:ea typeface="Avenir Medium" charset="0"/>
                <a:cs typeface="Arial" panose="020B0604020202020204" pitchFamily="34" charset="0"/>
              </a:rPr>
              <a:t> (UNCAC)</a:t>
            </a:r>
            <a:endParaRPr lang="es-MX" sz="5400" dirty="0">
              <a:solidFill>
                <a:srgbClr val="FFFFFF"/>
              </a:solidFill>
              <a:latin typeface="Arial Nova" panose="020B0504020202020204" pitchFamily="34" charset="0"/>
              <a:cs typeface="Arial" panose="020B0604020202020204" pitchFamily="34" charset="0"/>
            </a:endParaRPr>
          </a:p>
        </p:txBody>
      </p:sp>
    </p:spTree>
    <p:extLst>
      <p:ext uri="{BB962C8B-B14F-4D97-AF65-F5344CB8AC3E}">
        <p14:creationId xmlns:p14="http://schemas.microsoft.com/office/powerpoint/2010/main" val="11258247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1000" fill="hold"/>
                                        <p:tgtEl>
                                          <p:spTgt spid="17"/>
                                        </p:tgtEl>
                                        <p:attrNameLst>
                                          <p:attrName>ppt_x</p:attrName>
                                        </p:attrNameLst>
                                      </p:cBhvr>
                                      <p:tavLst>
                                        <p:tav tm="0">
                                          <p:val>
                                            <p:strVal val="0-#ppt_w/2"/>
                                          </p:val>
                                        </p:tav>
                                        <p:tav tm="100000">
                                          <p:val>
                                            <p:strVal val="#ppt_x"/>
                                          </p:val>
                                        </p:tav>
                                      </p:tavLst>
                                    </p:anim>
                                    <p:anim calcmode="lin" valueType="num">
                                      <p:cBhvr additive="base">
                                        <p:cTn id="8" dur="10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E331648-59BB-2040-9BDB-9E54622F7BBF}"/>
              </a:ext>
            </a:extLst>
          </p:cNvPr>
          <p:cNvSpPr/>
          <p:nvPr/>
        </p:nvSpPr>
        <p:spPr>
          <a:xfrm>
            <a:off x="162787" y="1554937"/>
            <a:ext cx="10459926" cy="5139780"/>
          </a:xfrm>
          <a:prstGeom prst="rect">
            <a:avLst/>
          </a:prstGeom>
          <a:solidFill>
            <a:srgbClr val="F2F2F2">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600"/>
          </a:p>
        </p:txBody>
      </p:sp>
      <p:sp>
        <p:nvSpPr>
          <p:cNvPr id="11" name="CuadroTexto 10">
            <a:extLst>
              <a:ext uri="{FF2B5EF4-FFF2-40B4-BE49-F238E27FC236}">
                <a16:creationId xmlns:a16="http://schemas.microsoft.com/office/drawing/2014/main" id="{EB5030D0-88C4-452A-8C05-79F1ABD676EE}"/>
              </a:ext>
            </a:extLst>
          </p:cNvPr>
          <p:cNvSpPr txBox="1"/>
          <p:nvPr/>
        </p:nvSpPr>
        <p:spPr>
          <a:xfrm>
            <a:off x="272674" y="461263"/>
            <a:ext cx="3810409" cy="523220"/>
          </a:xfrm>
          <a:prstGeom prst="rect">
            <a:avLst/>
          </a:prstGeom>
          <a:noFill/>
        </p:spPr>
        <p:txBody>
          <a:bodyPr wrap="square" rtlCol="0" anchor="ctr">
            <a:spAutoFit/>
          </a:bodyPr>
          <a:lstStyle/>
          <a:p>
            <a:pPr algn="ctr"/>
            <a:r>
              <a:rPr lang="es-MX" sz="2800" b="1">
                <a:solidFill>
                  <a:schemeClr val="bg1"/>
                </a:solidFill>
                <a:latin typeface="Franklin Gothic Book" panose="020B0503020102020204" pitchFamily="34" charset="0"/>
              </a:rPr>
              <a:t>Análisis e investigación</a:t>
            </a:r>
          </a:p>
        </p:txBody>
      </p:sp>
      <p:sp>
        <p:nvSpPr>
          <p:cNvPr id="17" name="Rectangle 16">
            <a:extLst>
              <a:ext uri="{FF2B5EF4-FFF2-40B4-BE49-F238E27FC236}">
                <a16:creationId xmlns:a16="http://schemas.microsoft.com/office/drawing/2014/main" id="{54769E16-8C1A-D84F-9561-2A433392F26D}"/>
              </a:ext>
            </a:extLst>
          </p:cNvPr>
          <p:cNvSpPr/>
          <p:nvPr/>
        </p:nvSpPr>
        <p:spPr>
          <a:xfrm>
            <a:off x="10738134" y="1554937"/>
            <a:ext cx="1321594" cy="5139780"/>
          </a:xfrm>
          <a:prstGeom prst="rect">
            <a:avLst/>
          </a:prstGeom>
          <a:solidFill>
            <a:srgbClr val="009AD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cxnSp>
        <p:nvCxnSpPr>
          <p:cNvPr id="28" name="Straight Connector 27">
            <a:extLst>
              <a:ext uri="{FF2B5EF4-FFF2-40B4-BE49-F238E27FC236}">
                <a16:creationId xmlns:a16="http://schemas.microsoft.com/office/drawing/2014/main" id="{596913C7-9237-4745-A024-04E36DA06FC3}"/>
              </a:ext>
            </a:extLst>
          </p:cNvPr>
          <p:cNvCxnSpPr>
            <a:cxnSpLocks/>
          </p:cNvCxnSpPr>
          <p:nvPr/>
        </p:nvCxnSpPr>
        <p:spPr>
          <a:xfrm>
            <a:off x="153645" y="1549226"/>
            <a:ext cx="10459926" cy="0"/>
          </a:xfrm>
          <a:prstGeom prst="line">
            <a:avLst/>
          </a:prstGeom>
        </p:spPr>
        <p:style>
          <a:lnRef idx="1">
            <a:schemeClr val="accent1"/>
          </a:lnRef>
          <a:fillRef idx="0">
            <a:schemeClr val="accent1"/>
          </a:fillRef>
          <a:effectRef idx="0">
            <a:schemeClr val="accent1"/>
          </a:effectRef>
          <a:fontRef idx="minor">
            <a:schemeClr val="tx1"/>
          </a:fontRef>
        </p:style>
      </p:cxnSp>
      <p:sp>
        <p:nvSpPr>
          <p:cNvPr id="31" name="Title 1">
            <a:extLst>
              <a:ext uri="{FF2B5EF4-FFF2-40B4-BE49-F238E27FC236}">
                <a16:creationId xmlns:a16="http://schemas.microsoft.com/office/drawing/2014/main" id="{AD10676E-A6F6-4940-BA1E-FC672AFB15DA}"/>
              </a:ext>
            </a:extLst>
          </p:cNvPr>
          <p:cNvSpPr txBox="1">
            <a:spLocks/>
          </p:cNvSpPr>
          <p:nvPr/>
        </p:nvSpPr>
        <p:spPr>
          <a:xfrm>
            <a:off x="128629" y="1755088"/>
            <a:ext cx="5641987" cy="32793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600" dirty="0" err="1">
                <a:solidFill>
                  <a:srgbClr val="002060"/>
                </a:solidFill>
                <a:latin typeface="Arial" charset="0"/>
                <a:ea typeface="Arial" charset="0"/>
                <a:cs typeface="Arial" charset="0"/>
              </a:rPr>
              <a:t>Capítulos</a:t>
            </a:r>
            <a:r>
              <a:rPr lang="en-US" sz="1600" dirty="0">
                <a:solidFill>
                  <a:srgbClr val="002060"/>
                </a:solidFill>
                <a:latin typeface="Arial" charset="0"/>
                <a:ea typeface="Arial" charset="0"/>
                <a:cs typeface="Arial" charset="0"/>
              </a:rPr>
              <a:t> </a:t>
            </a:r>
          </a:p>
        </p:txBody>
      </p:sp>
      <p:cxnSp>
        <p:nvCxnSpPr>
          <p:cNvPr id="37" name="Straight Connector 36">
            <a:extLst>
              <a:ext uri="{FF2B5EF4-FFF2-40B4-BE49-F238E27FC236}">
                <a16:creationId xmlns:a16="http://schemas.microsoft.com/office/drawing/2014/main" id="{25602014-02F7-6143-8B97-84EA28EB95A7}"/>
              </a:ext>
            </a:extLst>
          </p:cNvPr>
          <p:cNvCxnSpPr>
            <a:cxnSpLocks/>
          </p:cNvCxnSpPr>
          <p:nvPr/>
        </p:nvCxnSpPr>
        <p:spPr>
          <a:xfrm>
            <a:off x="162787" y="2118559"/>
            <a:ext cx="5069613" cy="8191"/>
          </a:xfrm>
          <a:prstGeom prst="line">
            <a:avLst/>
          </a:prstGeom>
        </p:spPr>
        <p:style>
          <a:lnRef idx="1">
            <a:schemeClr val="accent1"/>
          </a:lnRef>
          <a:fillRef idx="0">
            <a:schemeClr val="accent1"/>
          </a:fillRef>
          <a:effectRef idx="0">
            <a:schemeClr val="accent1"/>
          </a:effectRef>
          <a:fontRef idx="minor">
            <a:schemeClr val="tx1"/>
          </a:fontRef>
        </p:style>
      </p:cxnSp>
      <p:sp>
        <p:nvSpPr>
          <p:cNvPr id="23" name="Title 1">
            <a:extLst>
              <a:ext uri="{FF2B5EF4-FFF2-40B4-BE49-F238E27FC236}">
                <a16:creationId xmlns:a16="http://schemas.microsoft.com/office/drawing/2014/main" id="{C5FDF3E1-A5F1-024F-9B95-94FD06DAC8F1}"/>
              </a:ext>
            </a:extLst>
          </p:cNvPr>
          <p:cNvSpPr txBox="1">
            <a:spLocks/>
          </p:cNvSpPr>
          <p:nvPr/>
        </p:nvSpPr>
        <p:spPr>
          <a:xfrm>
            <a:off x="240199" y="1092217"/>
            <a:ext cx="3337430" cy="30717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1600" dirty="0">
              <a:latin typeface="Arial" panose="020B0604020202020204" pitchFamily="34" charset="0"/>
              <a:ea typeface="Avenir Book" charset="0"/>
              <a:cs typeface="Arial" panose="020B0604020202020204" pitchFamily="34" charset="0"/>
            </a:endParaRPr>
          </a:p>
        </p:txBody>
      </p:sp>
      <p:sp>
        <p:nvSpPr>
          <p:cNvPr id="24" name="TextBox 51">
            <a:extLst>
              <a:ext uri="{FF2B5EF4-FFF2-40B4-BE49-F238E27FC236}">
                <a16:creationId xmlns:a16="http://schemas.microsoft.com/office/drawing/2014/main" id="{4F61CECA-8B1A-F341-90EC-FF03F216464D}"/>
              </a:ext>
            </a:extLst>
          </p:cNvPr>
          <p:cNvSpPr txBox="1"/>
          <p:nvPr/>
        </p:nvSpPr>
        <p:spPr>
          <a:xfrm>
            <a:off x="138983" y="821134"/>
            <a:ext cx="10398388" cy="461665"/>
          </a:xfrm>
          <a:prstGeom prst="rect">
            <a:avLst/>
          </a:prstGeom>
          <a:noFill/>
        </p:spPr>
        <p:txBody>
          <a:bodyPr wrap="square" rtlCol="0">
            <a:spAutoFit/>
          </a:bodyPr>
          <a:lstStyle/>
          <a:p>
            <a:r>
              <a:rPr lang="en-US" sz="2400" b="1" dirty="0">
                <a:solidFill>
                  <a:srgbClr val="02457C"/>
                </a:solidFill>
                <a:latin typeface="Arial" panose="020B0604020202020204" pitchFamily="34" charset="0"/>
                <a:ea typeface="Avenir Black" charset="0"/>
                <a:cs typeface="Arial" panose="020B0604020202020204" pitchFamily="34" charset="0"/>
              </a:rPr>
              <a:t>La </a:t>
            </a:r>
            <a:r>
              <a:rPr lang="en-US" sz="2400" b="1" dirty="0" err="1">
                <a:solidFill>
                  <a:srgbClr val="02457C"/>
                </a:solidFill>
                <a:latin typeface="Arial" panose="020B0604020202020204" pitchFamily="34" charset="0"/>
                <a:ea typeface="Avenir Black" charset="0"/>
                <a:cs typeface="Arial" panose="020B0604020202020204" pitchFamily="34" charset="0"/>
              </a:rPr>
              <a:t>Convención</a:t>
            </a:r>
            <a:r>
              <a:rPr lang="en-US" sz="2400" b="1" dirty="0">
                <a:solidFill>
                  <a:srgbClr val="02457C"/>
                </a:solidFill>
                <a:latin typeface="Arial" panose="020B0604020202020204" pitchFamily="34" charset="0"/>
                <a:ea typeface="Avenir Black" charset="0"/>
                <a:cs typeface="Arial" panose="020B0604020202020204" pitchFamily="34" charset="0"/>
              </a:rPr>
              <a:t> de las </a:t>
            </a:r>
            <a:r>
              <a:rPr lang="en-US" sz="2400" b="1" dirty="0" err="1">
                <a:solidFill>
                  <a:srgbClr val="02457C"/>
                </a:solidFill>
                <a:latin typeface="Arial" panose="020B0604020202020204" pitchFamily="34" charset="0"/>
                <a:ea typeface="Avenir Black" charset="0"/>
                <a:cs typeface="Arial" panose="020B0604020202020204" pitchFamily="34" charset="0"/>
              </a:rPr>
              <a:t>Naciones</a:t>
            </a:r>
            <a:r>
              <a:rPr lang="en-US" sz="2400" b="1" dirty="0">
                <a:solidFill>
                  <a:srgbClr val="02457C"/>
                </a:solidFill>
                <a:latin typeface="Arial" panose="020B0604020202020204" pitchFamily="34" charset="0"/>
                <a:ea typeface="Avenir Black" charset="0"/>
                <a:cs typeface="Arial" panose="020B0604020202020204" pitchFamily="34" charset="0"/>
              </a:rPr>
              <a:t> </a:t>
            </a:r>
            <a:r>
              <a:rPr lang="en-US" sz="2400" b="1" dirty="0" err="1">
                <a:solidFill>
                  <a:srgbClr val="02457C"/>
                </a:solidFill>
                <a:latin typeface="Arial" panose="020B0604020202020204" pitchFamily="34" charset="0"/>
                <a:ea typeface="Avenir Black" charset="0"/>
                <a:cs typeface="Arial" panose="020B0604020202020204" pitchFamily="34" charset="0"/>
              </a:rPr>
              <a:t>Unidas</a:t>
            </a:r>
            <a:r>
              <a:rPr lang="en-US" sz="2400" b="1" dirty="0">
                <a:solidFill>
                  <a:srgbClr val="02457C"/>
                </a:solidFill>
                <a:latin typeface="Arial" panose="020B0604020202020204" pitchFamily="34" charset="0"/>
                <a:ea typeface="Avenir Black" charset="0"/>
                <a:cs typeface="Arial" panose="020B0604020202020204" pitchFamily="34" charset="0"/>
              </a:rPr>
              <a:t> contra la </a:t>
            </a:r>
            <a:r>
              <a:rPr lang="en-US" sz="2400" b="1" dirty="0" err="1">
                <a:solidFill>
                  <a:srgbClr val="02457C"/>
                </a:solidFill>
                <a:latin typeface="Arial" panose="020B0604020202020204" pitchFamily="34" charset="0"/>
                <a:ea typeface="Avenir Black" charset="0"/>
                <a:cs typeface="Arial" panose="020B0604020202020204" pitchFamily="34" charset="0"/>
              </a:rPr>
              <a:t>Corrupción</a:t>
            </a:r>
            <a:r>
              <a:rPr lang="en-US" sz="2400" b="1" dirty="0">
                <a:solidFill>
                  <a:srgbClr val="02457C"/>
                </a:solidFill>
                <a:latin typeface="Arial" panose="020B0604020202020204" pitchFamily="34" charset="0"/>
                <a:ea typeface="Avenir Black" charset="0"/>
                <a:cs typeface="Arial" panose="020B0604020202020204" pitchFamily="34" charset="0"/>
              </a:rPr>
              <a:t> (UNCAC)</a:t>
            </a:r>
          </a:p>
        </p:txBody>
      </p:sp>
      <p:sp>
        <p:nvSpPr>
          <p:cNvPr id="25" name="TextBox 73">
            <a:extLst>
              <a:ext uri="{FF2B5EF4-FFF2-40B4-BE49-F238E27FC236}">
                <a16:creationId xmlns:a16="http://schemas.microsoft.com/office/drawing/2014/main" id="{6F0D22A1-4769-034D-8B6F-7FE0215C1A91}"/>
              </a:ext>
            </a:extLst>
          </p:cNvPr>
          <p:cNvSpPr txBox="1"/>
          <p:nvPr/>
        </p:nvSpPr>
        <p:spPr>
          <a:xfrm>
            <a:off x="128629" y="2283169"/>
            <a:ext cx="5103771" cy="2365634"/>
          </a:xfrm>
          <a:prstGeom prst="rect">
            <a:avLst/>
          </a:prstGeom>
          <a:noFill/>
          <a:ln w="12700">
            <a:noFill/>
          </a:ln>
        </p:spPr>
        <p:txBody>
          <a:bodyPr wrap="square" rtlCol="0" anchor="ctr">
            <a:spAutoFit/>
          </a:bodyPr>
          <a:lstStyle/>
          <a:p>
            <a:pPr marL="514350" indent="-514350">
              <a:lnSpc>
                <a:spcPct val="100000"/>
              </a:lnSpc>
              <a:buFont typeface="+mj-lt"/>
              <a:buAutoNum type="arabicPeriod"/>
            </a:pPr>
            <a:r>
              <a:rPr lang="es-MX" sz="1600" dirty="0">
                <a:solidFill>
                  <a:srgbClr val="002060"/>
                </a:solidFill>
                <a:latin typeface="Arial" charset="0"/>
                <a:ea typeface="Arial" charset="0"/>
                <a:cs typeface="Arial" charset="0"/>
                <a:sym typeface="Cabin"/>
              </a:rPr>
              <a:t>Disposiciones generales</a:t>
            </a:r>
          </a:p>
          <a:p>
            <a:pPr marL="514350" indent="-514350">
              <a:lnSpc>
                <a:spcPct val="100000"/>
              </a:lnSpc>
              <a:buFont typeface="+mj-lt"/>
              <a:buAutoNum type="arabicPeriod"/>
            </a:pPr>
            <a:r>
              <a:rPr lang="es-MX" sz="1600" b="1" dirty="0">
                <a:solidFill>
                  <a:srgbClr val="002060"/>
                </a:solidFill>
                <a:latin typeface="Arial" charset="0"/>
                <a:ea typeface="Arial" charset="0"/>
                <a:cs typeface="Arial" charset="0"/>
                <a:sym typeface="Cabin"/>
              </a:rPr>
              <a:t>Medidas Preventivas</a:t>
            </a:r>
            <a:endParaRPr lang="es-MX" sz="1600" b="1" dirty="0">
              <a:solidFill>
                <a:srgbClr val="002060"/>
              </a:solidFill>
              <a:latin typeface="Arial" charset="0"/>
              <a:ea typeface="Arial" charset="0"/>
              <a:cs typeface="Arial" charset="0"/>
            </a:endParaRPr>
          </a:p>
          <a:p>
            <a:pPr marL="514350" indent="-514350">
              <a:lnSpc>
                <a:spcPct val="100000"/>
              </a:lnSpc>
              <a:buFont typeface="+mj-lt"/>
              <a:buAutoNum type="arabicPeriod"/>
            </a:pPr>
            <a:r>
              <a:rPr lang="es-MX" sz="1600" b="1" dirty="0">
                <a:solidFill>
                  <a:srgbClr val="002060"/>
                </a:solidFill>
                <a:latin typeface="Arial" charset="0"/>
                <a:ea typeface="Arial" charset="0"/>
                <a:cs typeface="Arial" charset="0"/>
                <a:sym typeface="Cabin"/>
              </a:rPr>
              <a:t>Penalización y aplicación de la ley</a:t>
            </a:r>
            <a:endParaRPr lang="es-MX" sz="1600" b="1" dirty="0">
              <a:solidFill>
                <a:srgbClr val="002060"/>
              </a:solidFill>
              <a:latin typeface="Arial" charset="0"/>
              <a:ea typeface="Arial" charset="0"/>
              <a:cs typeface="Arial" charset="0"/>
            </a:endParaRPr>
          </a:p>
          <a:p>
            <a:pPr marL="514350" indent="-514350">
              <a:lnSpc>
                <a:spcPct val="100000"/>
              </a:lnSpc>
              <a:buFont typeface="+mj-lt"/>
              <a:buAutoNum type="arabicPeriod"/>
            </a:pPr>
            <a:r>
              <a:rPr lang="es-MX" sz="1600" b="1" dirty="0">
                <a:solidFill>
                  <a:srgbClr val="002060"/>
                </a:solidFill>
                <a:latin typeface="Arial" charset="0"/>
                <a:ea typeface="Arial" charset="0"/>
                <a:cs typeface="Arial" charset="0"/>
                <a:sym typeface="Cabin"/>
              </a:rPr>
              <a:t>Cooperación Internacional</a:t>
            </a:r>
            <a:endParaRPr lang="es-MX" sz="1600" b="1" dirty="0">
              <a:solidFill>
                <a:srgbClr val="002060"/>
              </a:solidFill>
              <a:latin typeface="Arial" charset="0"/>
              <a:ea typeface="Arial" charset="0"/>
              <a:cs typeface="Arial" charset="0"/>
            </a:endParaRPr>
          </a:p>
          <a:p>
            <a:pPr marL="514350" indent="-514350">
              <a:lnSpc>
                <a:spcPct val="100000"/>
              </a:lnSpc>
              <a:buFont typeface="+mj-lt"/>
              <a:buAutoNum type="arabicPeriod"/>
            </a:pPr>
            <a:r>
              <a:rPr lang="es-MX" sz="1600" b="1" dirty="0">
                <a:solidFill>
                  <a:srgbClr val="002060"/>
                </a:solidFill>
                <a:latin typeface="Arial" charset="0"/>
                <a:ea typeface="Arial" charset="0"/>
                <a:cs typeface="Arial" charset="0"/>
                <a:sym typeface="Cabin"/>
              </a:rPr>
              <a:t>Recuperación de activos </a:t>
            </a:r>
          </a:p>
          <a:p>
            <a:pPr marL="514350" indent="-514350">
              <a:lnSpc>
                <a:spcPct val="100000"/>
              </a:lnSpc>
              <a:buFont typeface="+mj-lt"/>
              <a:buAutoNum type="arabicPeriod"/>
            </a:pPr>
            <a:r>
              <a:rPr lang="es-MX" sz="1600" dirty="0">
                <a:solidFill>
                  <a:srgbClr val="002060"/>
                </a:solidFill>
                <a:latin typeface="Arial" charset="0"/>
                <a:ea typeface="Arial" charset="0"/>
                <a:cs typeface="Arial" charset="0"/>
                <a:sym typeface="Cabin"/>
              </a:rPr>
              <a:t>Asistencia técnica e intercambio de información</a:t>
            </a:r>
          </a:p>
          <a:p>
            <a:pPr marL="514350" indent="-514350">
              <a:lnSpc>
                <a:spcPct val="100000"/>
              </a:lnSpc>
              <a:buFont typeface="+mj-lt"/>
              <a:buAutoNum type="arabicPeriod"/>
            </a:pPr>
            <a:r>
              <a:rPr lang="es-MX" sz="1600" dirty="0">
                <a:solidFill>
                  <a:srgbClr val="002060"/>
                </a:solidFill>
                <a:latin typeface="Arial" charset="0"/>
                <a:ea typeface="Arial" charset="0"/>
                <a:cs typeface="Arial" charset="0"/>
                <a:sym typeface="Cabin"/>
              </a:rPr>
              <a:t>Mecanismo de Aplicación</a:t>
            </a:r>
          </a:p>
          <a:p>
            <a:pPr marL="514350" indent="-514350">
              <a:lnSpc>
                <a:spcPct val="100000"/>
              </a:lnSpc>
              <a:buFont typeface="+mj-lt"/>
              <a:buAutoNum type="arabicPeriod"/>
            </a:pPr>
            <a:r>
              <a:rPr lang="es-MX" sz="1600" dirty="0">
                <a:solidFill>
                  <a:srgbClr val="002060"/>
                </a:solidFill>
                <a:latin typeface="Arial" charset="0"/>
                <a:ea typeface="Arial" charset="0"/>
                <a:cs typeface="Arial" charset="0"/>
                <a:sym typeface="Cabin"/>
              </a:rPr>
              <a:t>Disposiciones finales</a:t>
            </a:r>
            <a:endParaRPr lang="es-MX" sz="1600" dirty="0">
              <a:solidFill>
                <a:srgbClr val="002060"/>
              </a:solidFill>
              <a:latin typeface="Arial" charset="0"/>
              <a:ea typeface="Arial" charset="0"/>
              <a:cs typeface="Arial" charset="0"/>
            </a:endParaRPr>
          </a:p>
          <a:p>
            <a:pPr marL="285750" indent="-285750" algn="just">
              <a:buFont typeface="Arial" panose="020B0604020202020204" pitchFamily="34" charset="0"/>
              <a:buChar char="•"/>
            </a:pPr>
            <a:endParaRPr lang="es-MX" sz="1600" dirty="0">
              <a:solidFill>
                <a:srgbClr val="002060"/>
              </a:solidFill>
              <a:latin typeface="Arial" charset="0"/>
              <a:ea typeface="Arial" charset="0"/>
              <a:cs typeface="Arial" charset="0"/>
            </a:endParaRPr>
          </a:p>
        </p:txBody>
      </p:sp>
      <p:pic>
        <p:nvPicPr>
          <p:cNvPr id="29" name="Picture 28">
            <a:extLst>
              <a:ext uri="{FF2B5EF4-FFF2-40B4-BE49-F238E27FC236}">
                <a16:creationId xmlns:a16="http://schemas.microsoft.com/office/drawing/2014/main" id="{9FD6DBD0-CAE3-BE4F-BAEA-2CAE23B952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30969" y="144222"/>
            <a:ext cx="1313828" cy="1313828"/>
          </a:xfrm>
          <a:prstGeom prst="rect">
            <a:avLst/>
          </a:prstGeom>
        </p:spPr>
      </p:pic>
      <p:grpSp>
        <p:nvGrpSpPr>
          <p:cNvPr id="38" name="Group 37">
            <a:extLst>
              <a:ext uri="{FF2B5EF4-FFF2-40B4-BE49-F238E27FC236}">
                <a16:creationId xmlns:a16="http://schemas.microsoft.com/office/drawing/2014/main" id="{46255C0E-1198-EC4F-B7CD-4AD294E07862}"/>
              </a:ext>
            </a:extLst>
          </p:cNvPr>
          <p:cNvGrpSpPr/>
          <p:nvPr/>
        </p:nvGrpSpPr>
        <p:grpSpPr>
          <a:xfrm>
            <a:off x="10537371" y="5211897"/>
            <a:ext cx="1649679" cy="1649679"/>
            <a:chOff x="10953552" y="5671622"/>
            <a:chExt cx="1189954" cy="1189954"/>
          </a:xfrm>
        </p:grpSpPr>
        <p:sp>
          <p:nvSpPr>
            <p:cNvPr id="39" name="Right Triangle 38">
              <a:extLst>
                <a:ext uri="{FF2B5EF4-FFF2-40B4-BE49-F238E27FC236}">
                  <a16:creationId xmlns:a16="http://schemas.microsoft.com/office/drawing/2014/main" id="{0F7B3E4D-9963-4D4C-AAE4-E0B4C4BC59EA}"/>
                </a:ext>
              </a:extLst>
            </p:cNvPr>
            <p:cNvSpPr/>
            <p:nvPr/>
          </p:nvSpPr>
          <p:spPr>
            <a:xfrm rot="16200000">
              <a:off x="10953552" y="5671622"/>
              <a:ext cx="1189954" cy="1189954"/>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pic>
          <p:nvPicPr>
            <p:cNvPr id="40" name="Picture 39">
              <a:extLst>
                <a:ext uri="{FF2B5EF4-FFF2-40B4-BE49-F238E27FC236}">
                  <a16:creationId xmlns:a16="http://schemas.microsoft.com/office/drawing/2014/main" id="{57098C1D-8220-104D-893F-C462F43F88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80307" y="6229095"/>
              <a:ext cx="479943" cy="479943"/>
            </a:xfrm>
            <a:prstGeom prst="rect">
              <a:avLst/>
            </a:prstGeom>
          </p:spPr>
        </p:pic>
      </p:grpSp>
      <p:grpSp>
        <p:nvGrpSpPr>
          <p:cNvPr id="52" name="Group 12">
            <a:extLst>
              <a:ext uri="{FF2B5EF4-FFF2-40B4-BE49-F238E27FC236}">
                <a16:creationId xmlns:a16="http://schemas.microsoft.com/office/drawing/2014/main" id="{62BD32DC-FCFA-4824-B9B0-A5169B20247E}"/>
              </a:ext>
            </a:extLst>
          </p:cNvPr>
          <p:cNvGrpSpPr/>
          <p:nvPr/>
        </p:nvGrpSpPr>
        <p:grpSpPr>
          <a:xfrm>
            <a:off x="4450266" y="4307814"/>
            <a:ext cx="2174975" cy="2139394"/>
            <a:chOff x="9675359" y="4339772"/>
            <a:chExt cx="5036457" cy="5036457"/>
          </a:xfrm>
        </p:grpSpPr>
        <p:sp>
          <p:nvSpPr>
            <p:cNvPr id="53" name="Oval 11">
              <a:extLst>
                <a:ext uri="{FF2B5EF4-FFF2-40B4-BE49-F238E27FC236}">
                  <a16:creationId xmlns:a16="http://schemas.microsoft.com/office/drawing/2014/main" id="{20A0B1CE-B7AF-4527-B614-317607887A94}"/>
                </a:ext>
              </a:extLst>
            </p:cNvPr>
            <p:cNvSpPr/>
            <p:nvPr/>
          </p:nvSpPr>
          <p:spPr>
            <a:xfrm>
              <a:off x="9675359" y="4339772"/>
              <a:ext cx="5036457" cy="5036457"/>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4" name="Isosceles Triangle 9">
              <a:extLst>
                <a:ext uri="{FF2B5EF4-FFF2-40B4-BE49-F238E27FC236}">
                  <a16:creationId xmlns:a16="http://schemas.microsoft.com/office/drawing/2014/main" id="{21423CBA-5DB9-4350-9D56-FA52DF080A41}"/>
                </a:ext>
              </a:extLst>
            </p:cNvPr>
            <p:cNvSpPr/>
            <p:nvPr/>
          </p:nvSpPr>
          <p:spPr>
            <a:xfrm rot="5400000">
              <a:off x="13198954" y="5759606"/>
              <a:ext cx="228600" cy="219678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grpSp>
        <p:nvGrpSpPr>
          <p:cNvPr id="55" name="Group 10">
            <a:extLst>
              <a:ext uri="{FF2B5EF4-FFF2-40B4-BE49-F238E27FC236}">
                <a16:creationId xmlns:a16="http://schemas.microsoft.com/office/drawing/2014/main" id="{703BA32C-65F9-40B9-8640-A2ECD3D1C2EF}"/>
              </a:ext>
            </a:extLst>
          </p:cNvPr>
          <p:cNvGrpSpPr/>
          <p:nvPr/>
        </p:nvGrpSpPr>
        <p:grpSpPr>
          <a:xfrm>
            <a:off x="4450266" y="4307814"/>
            <a:ext cx="2174975" cy="2139394"/>
            <a:chOff x="9675359" y="4339772"/>
            <a:chExt cx="5036457" cy="5036457"/>
          </a:xfrm>
        </p:grpSpPr>
        <p:sp>
          <p:nvSpPr>
            <p:cNvPr id="56" name="Oval 6">
              <a:extLst>
                <a:ext uri="{FF2B5EF4-FFF2-40B4-BE49-F238E27FC236}">
                  <a16:creationId xmlns:a16="http://schemas.microsoft.com/office/drawing/2014/main" id="{02696A2B-D69F-45FD-B59A-02230ABC8577}"/>
                </a:ext>
              </a:extLst>
            </p:cNvPr>
            <p:cNvSpPr/>
            <p:nvPr/>
          </p:nvSpPr>
          <p:spPr>
            <a:xfrm>
              <a:off x="9675359" y="4339772"/>
              <a:ext cx="5036457" cy="5036457"/>
            </a:xfrm>
            <a:prstGeom prst="ellipse">
              <a:avLst/>
            </a:prstGeom>
            <a:noFill/>
            <a:ln w="111125">
              <a:solidFill>
                <a:schemeClr val="bg1">
                  <a:alpha val="1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7" name="Isosceles Triangle 8">
              <a:extLst>
                <a:ext uri="{FF2B5EF4-FFF2-40B4-BE49-F238E27FC236}">
                  <a16:creationId xmlns:a16="http://schemas.microsoft.com/office/drawing/2014/main" id="{8E9EDD0F-3B6F-4C04-8C4A-80E7329D70B2}"/>
                </a:ext>
              </a:extLst>
            </p:cNvPr>
            <p:cNvSpPr/>
            <p:nvPr/>
          </p:nvSpPr>
          <p:spPr>
            <a:xfrm>
              <a:off x="12079287" y="5402432"/>
              <a:ext cx="228600" cy="129046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pic>
        <p:nvPicPr>
          <p:cNvPr id="71" name="Imagen 70" descr="Imagen que contiene ventilador, dispositivo&#10;&#10;Descripción generada con confianza alta">
            <a:extLst>
              <a:ext uri="{FF2B5EF4-FFF2-40B4-BE49-F238E27FC236}">
                <a16:creationId xmlns:a16="http://schemas.microsoft.com/office/drawing/2014/main" id="{BE0F9B3F-C6CE-48A7-BFEA-E719E1674BF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04489" y="2743812"/>
            <a:ext cx="320722" cy="270475"/>
          </a:xfrm>
          <a:prstGeom prst="rect">
            <a:avLst/>
          </a:prstGeom>
        </p:spPr>
      </p:pic>
      <p:pic>
        <p:nvPicPr>
          <p:cNvPr id="72" name="Imagen 71" descr="Imagen que contiene ventilador, dispositivo&#10;&#10;Descripción generada con confianza alta">
            <a:extLst>
              <a:ext uri="{FF2B5EF4-FFF2-40B4-BE49-F238E27FC236}">
                <a16:creationId xmlns:a16="http://schemas.microsoft.com/office/drawing/2014/main" id="{471B5110-F504-4CB5-9DF6-A8919D7D669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44010" y="4382902"/>
            <a:ext cx="320722" cy="270475"/>
          </a:xfrm>
          <a:prstGeom prst="rect">
            <a:avLst/>
          </a:prstGeom>
        </p:spPr>
      </p:pic>
      <p:pic>
        <p:nvPicPr>
          <p:cNvPr id="73" name="Imagen 72">
            <a:extLst>
              <a:ext uri="{FF2B5EF4-FFF2-40B4-BE49-F238E27FC236}">
                <a16:creationId xmlns:a16="http://schemas.microsoft.com/office/drawing/2014/main" id="{C45EF347-5433-4522-A5F0-284CDBD47F65}"/>
              </a:ext>
            </a:extLst>
          </p:cNvPr>
          <p:cNvPicPr>
            <a:picLocks noChangeAspect="1"/>
          </p:cNvPicPr>
          <p:nvPr/>
        </p:nvPicPr>
        <p:blipFill>
          <a:blip r:embed="rId5"/>
          <a:stretch>
            <a:fillRect/>
          </a:stretch>
        </p:blipFill>
        <p:spPr>
          <a:xfrm>
            <a:off x="6823212" y="1723663"/>
            <a:ext cx="3234883" cy="4856504"/>
          </a:xfrm>
          <a:prstGeom prst="rect">
            <a:avLst/>
          </a:prstGeom>
          <a:effectLst>
            <a:outerShdw blurRad="50800" dist="38100" dir="18900000" algn="bl" rotWithShape="0">
              <a:prstClr val="black">
                <a:alpha val="40000"/>
              </a:prstClr>
            </a:outerShdw>
          </a:effectLst>
        </p:spPr>
      </p:pic>
      <p:pic>
        <p:nvPicPr>
          <p:cNvPr id="74" name="Imagen 73" descr="Imagen que contiene ventilador, dispositivo&#10;&#10;Descripción generada con confianza alta">
            <a:extLst>
              <a:ext uri="{FF2B5EF4-FFF2-40B4-BE49-F238E27FC236}">
                <a16:creationId xmlns:a16="http://schemas.microsoft.com/office/drawing/2014/main" id="{424E15C9-2522-4628-B376-1BE2210FDEC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47977" y="2666202"/>
            <a:ext cx="320722" cy="260130"/>
          </a:xfrm>
          <a:prstGeom prst="rect">
            <a:avLst/>
          </a:prstGeom>
        </p:spPr>
      </p:pic>
      <p:pic>
        <p:nvPicPr>
          <p:cNvPr id="75" name="Imagen 74" descr="Imagen que contiene ventilador, dispositivo&#10;&#10;Descripción generada con confianza alta">
            <a:extLst>
              <a:ext uri="{FF2B5EF4-FFF2-40B4-BE49-F238E27FC236}">
                <a16:creationId xmlns:a16="http://schemas.microsoft.com/office/drawing/2014/main" id="{10D6B8F9-1398-44BE-AE83-D65AAE3E62C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61359" y="2746406"/>
            <a:ext cx="337985" cy="267881"/>
          </a:xfrm>
          <a:prstGeom prst="rect">
            <a:avLst/>
          </a:prstGeom>
        </p:spPr>
      </p:pic>
      <p:sp>
        <p:nvSpPr>
          <p:cNvPr id="4" name="CuadroTexto 3"/>
          <p:cNvSpPr txBox="1"/>
          <p:nvPr/>
        </p:nvSpPr>
        <p:spPr>
          <a:xfrm>
            <a:off x="1378596" y="4569542"/>
            <a:ext cx="5184787" cy="1846659"/>
          </a:xfrm>
          <a:prstGeom prst="rect">
            <a:avLst/>
          </a:prstGeom>
          <a:noFill/>
          <a:ln>
            <a:solidFill>
              <a:srgbClr val="002060"/>
            </a:solidFill>
          </a:ln>
        </p:spPr>
        <p:txBody>
          <a:bodyPr wrap="square" rtlCol="0">
            <a:spAutoFit/>
          </a:bodyPr>
          <a:lstStyle/>
          <a:p>
            <a:r>
              <a:rPr lang="es-ES_tradnl" sz="1600" b="1" dirty="0">
                <a:solidFill>
                  <a:srgbClr val="002060"/>
                </a:solidFill>
                <a:latin typeface="Arial" panose="020B0604020202020204" pitchFamily="34" charset="0"/>
                <a:cs typeface="Arial" panose="020B0604020202020204" pitchFamily="34" charset="0"/>
              </a:rPr>
              <a:t>2003: </a:t>
            </a:r>
            <a:r>
              <a:rPr lang="es-ES_tradnl" sz="1600" dirty="0">
                <a:solidFill>
                  <a:srgbClr val="002060"/>
                </a:solidFill>
                <a:latin typeface="Arial" panose="020B0604020202020204" pitchFamily="34" charset="0"/>
                <a:cs typeface="Arial" panose="020B0604020202020204" pitchFamily="34" charset="0"/>
              </a:rPr>
              <a:t>México firma UNCAC</a:t>
            </a:r>
          </a:p>
          <a:p>
            <a:r>
              <a:rPr lang="es-ES_tradnl" sz="1600" b="1" dirty="0">
                <a:solidFill>
                  <a:srgbClr val="002060"/>
                </a:solidFill>
                <a:latin typeface="Arial" panose="020B0604020202020204" pitchFamily="34" charset="0"/>
                <a:cs typeface="Arial" panose="020B0604020202020204" pitchFamily="34" charset="0"/>
              </a:rPr>
              <a:t>2004: </a:t>
            </a:r>
            <a:r>
              <a:rPr lang="es-ES_tradnl" sz="1600" dirty="0">
                <a:solidFill>
                  <a:srgbClr val="002060"/>
                </a:solidFill>
                <a:latin typeface="Arial" panose="020B0604020202020204" pitchFamily="34" charset="0"/>
                <a:cs typeface="Arial" panose="020B0604020202020204" pitchFamily="34" charset="0"/>
              </a:rPr>
              <a:t>México ratifica UNCAC</a:t>
            </a:r>
          </a:p>
          <a:p>
            <a:r>
              <a:rPr lang="es-ES_tradnl" sz="1600" b="1" dirty="0">
                <a:solidFill>
                  <a:srgbClr val="002060"/>
                </a:solidFill>
                <a:latin typeface="Arial" panose="020B0604020202020204" pitchFamily="34" charset="0"/>
                <a:cs typeface="Arial" panose="020B0604020202020204" pitchFamily="34" charset="0"/>
              </a:rPr>
              <a:t>2013: </a:t>
            </a:r>
            <a:r>
              <a:rPr lang="es-ES_tradnl" sz="1600" dirty="0">
                <a:solidFill>
                  <a:srgbClr val="002060"/>
                </a:solidFill>
                <a:latin typeface="Arial" panose="020B0604020202020204" pitchFamily="34" charset="0"/>
                <a:cs typeface="Arial" panose="020B0604020202020204" pitchFamily="34" charset="0"/>
              </a:rPr>
              <a:t>Primer ciclo evaluación: Perú y Azerbaiyán</a:t>
            </a:r>
          </a:p>
          <a:p>
            <a:r>
              <a:rPr lang="es-ES_tradnl" sz="1600" b="1" dirty="0">
                <a:solidFill>
                  <a:srgbClr val="002060"/>
                </a:solidFill>
                <a:latin typeface="Arial" panose="020B0604020202020204" pitchFamily="34" charset="0"/>
                <a:cs typeface="Arial" panose="020B0604020202020204" pitchFamily="34" charset="0"/>
              </a:rPr>
              <a:t>2017: </a:t>
            </a:r>
            <a:r>
              <a:rPr lang="es-ES_tradnl" sz="1600" dirty="0">
                <a:solidFill>
                  <a:srgbClr val="002060"/>
                </a:solidFill>
                <a:latin typeface="Arial" panose="020B0604020202020204" pitchFamily="34" charset="0"/>
                <a:cs typeface="Arial" panose="020B0604020202020204" pitchFamily="34" charset="0"/>
              </a:rPr>
              <a:t>Segundo ciclo evaluación: Guatemala y San Tomé y Príncipe</a:t>
            </a:r>
          </a:p>
          <a:p>
            <a:r>
              <a:rPr lang="es-ES_tradnl" sz="1600" b="1" dirty="0">
                <a:solidFill>
                  <a:srgbClr val="002060"/>
                </a:solidFill>
                <a:latin typeface="Arial" panose="020B0604020202020204" pitchFamily="34" charset="0"/>
                <a:cs typeface="Arial" panose="020B0604020202020204" pitchFamily="34" charset="0"/>
              </a:rPr>
              <a:t>2018: </a:t>
            </a:r>
            <a:r>
              <a:rPr lang="es-ES_tradnl" sz="1600" dirty="0">
                <a:solidFill>
                  <a:srgbClr val="002060"/>
                </a:solidFill>
                <a:latin typeface="Arial" panose="020B0604020202020204" pitchFamily="34" charset="0"/>
                <a:cs typeface="Arial" panose="020B0604020202020204" pitchFamily="34" charset="0"/>
              </a:rPr>
              <a:t>15 años de la firma UNCAC</a:t>
            </a:r>
          </a:p>
          <a:p>
            <a:r>
              <a:rPr lang="es-ES_tradnl" sz="1600" b="1" dirty="0">
                <a:solidFill>
                  <a:srgbClr val="002060"/>
                </a:solidFill>
                <a:latin typeface="Arial" panose="020B0604020202020204" pitchFamily="34" charset="0"/>
                <a:cs typeface="Arial" panose="020B0604020202020204" pitchFamily="34" charset="0"/>
              </a:rPr>
              <a:t>2019: </a:t>
            </a:r>
            <a:r>
              <a:rPr lang="es-ES_tradnl" sz="1600" dirty="0">
                <a:solidFill>
                  <a:srgbClr val="002060"/>
                </a:solidFill>
                <a:latin typeface="Arial" panose="020B0604020202020204" pitchFamily="34" charset="0"/>
                <a:cs typeface="Arial" panose="020B0604020202020204" pitchFamily="34" charset="0"/>
              </a:rPr>
              <a:t>8ª COSP en Abu Dabi, EAU</a:t>
            </a:r>
          </a:p>
        </p:txBody>
      </p:sp>
    </p:spTree>
    <p:extLst>
      <p:ext uri="{BB962C8B-B14F-4D97-AF65-F5344CB8AC3E}">
        <p14:creationId xmlns:p14="http://schemas.microsoft.com/office/powerpoint/2010/main" val="1770196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E7CF1940-9F78-4619-A5EE-D7D896429FFC}"/>
              </a:ext>
            </a:extLst>
          </p:cNvPr>
          <p:cNvPicPr>
            <a:picLocks noChangeAspect="1"/>
          </p:cNvPicPr>
          <p:nvPr/>
        </p:nvPicPr>
        <p:blipFill rotWithShape="1">
          <a:blip r:embed="rId3">
            <a:extLst>
              <a:ext uri="{28A0092B-C50C-407E-A947-70E740481C1C}">
                <a14:useLocalDpi xmlns:a14="http://schemas.microsoft.com/office/drawing/2010/main" val="0"/>
              </a:ext>
            </a:extLst>
          </a:blip>
          <a:srcRect t="9560" b="24790"/>
          <a:stretch/>
        </p:blipFill>
        <p:spPr>
          <a:xfrm>
            <a:off x="230190" y="1510327"/>
            <a:ext cx="10444940" cy="5139779"/>
          </a:xfrm>
          <a:prstGeom prst="rect">
            <a:avLst/>
          </a:prstGeom>
        </p:spPr>
      </p:pic>
      <p:sp>
        <p:nvSpPr>
          <p:cNvPr id="13" name="Rectangle 12">
            <a:extLst>
              <a:ext uri="{FF2B5EF4-FFF2-40B4-BE49-F238E27FC236}">
                <a16:creationId xmlns:a16="http://schemas.microsoft.com/office/drawing/2014/main" id="{CEE3D660-D1C5-5B4B-AF12-375317064EC2}"/>
              </a:ext>
            </a:extLst>
          </p:cNvPr>
          <p:cNvSpPr/>
          <p:nvPr/>
        </p:nvSpPr>
        <p:spPr>
          <a:xfrm>
            <a:off x="10738134" y="1554937"/>
            <a:ext cx="1321594" cy="5139780"/>
          </a:xfrm>
          <a:prstGeom prst="rect">
            <a:avLst/>
          </a:prstGeom>
          <a:solidFill>
            <a:srgbClr val="009AD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 name="TextBox 1">
            <a:extLst>
              <a:ext uri="{FF2B5EF4-FFF2-40B4-BE49-F238E27FC236}">
                <a16:creationId xmlns:a16="http://schemas.microsoft.com/office/drawing/2014/main" id="{BE837BDD-1C65-E54D-BBBB-D19AA903E6DA}"/>
              </a:ext>
            </a:extLst>
          </p:cNvPr>
          <p:cNvSpPr txBox="1"/>
          <p:nvPr/>
        </p:nvSpPr>
        <p:spPr>
          <a:xfrm>
            <a:off x="10982864" y="4407384"/>
            <a:ext cx="762000" cy="1569660"/>
          </a:xfrm>
          <a:prstGeom prst="rect">
            <a:avLst/>
          </a:prstGeom>
          <a:noFill/>
        </p:spPr>
        <p:txBody>
          <a:bodyPr wrap="square" rtlCol="0">
            <a:spAutoFit/>
          </a:bodyPr>
          <a:lstStyle/>
          <a:p>
            <a:r>
              <a:rPr lang="es-MX" sz="9600" dirty="0">
                <a:solidFill>
                  <a:srgbClr val="FFFFFF"/>
                </a:solidFill>
                <a:latin typeface="Arial" panose="020B0604020202020204" pitchFamily="34" charset="0"/>
                <a:cs typeface="Arial" panose="020B0604020202020204" pitchFamily="34" charset="0"/>
              </a:rPr>
              <a:t>4</a:t>
            </a:r>
            <a:endParaRPr lang="en-US" sz="9600" dirty="0"/>
          </a:p>
        </p:txBody>
      </p:sp>
      <p:pic>
        <p:nvPicPr>
          <p:cNvPr id="14" name="Picture 13">
            <a:extLst>
              <a:ext uri="{FF2B5EF4-FFF2-40B4-BE49-F238E27FC236}">
                <a16:creationId xmlns:a16="http://schemas.microsoft.com/office/drawing/2014/main" id="{9CBDDFEF-C8C0-3E4A-9F2A-0CFA5E18601D}"/>
              </a:ext>
            </a:extLst>
          </p:cNvPr>
          <p:cNvPicPr>
            <a:picLocks noChangeAspect="1"/>
          </p:cNvPicPr>
          <p:nvPr/>
        </p:nvPicPr>
        <p:blipFill>
          <a:blip r:embed="rId4"/>
          <a:stretch>
            <a:fillRect/>
          </a:stretch>
        </p:blipFill>
        <p:spPr>
          <a:xfrm>
            <a:off x="329195" y="462295"/>
            <a:ext cx="2732001" cy="734150"/>
          </a:xfrm>
          <a:prstGeom prst="rect">
            <a:avLst/>
          </a:prstGeom>
        </p:spPr>
      </p:pic>
      <p:pic>
        <p:nvPicPr>
          <p:cNvPr id="9" name="Picture 8">
            <a:extLst>
              <a:ext uri="{FF2B5EF4-FFF2-40B4-BE49-F238E27FC236}">
                <a16:creationId xmlns:a16="http://schemas.microsoft.com/office/drawing/2014/main" id="{E34CC5B4-C35C-F542-8BB4-9CAE8D91924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30969" y="144222"/>
            <a:ext cx="1313828" cy="1313828"/>
          </a:xfrm>
          <a:prstGeom prst="rect">
            <a:avLst/>
          </a:prstGeom>
        </p:spPr>
      </p:pic>
      <p:grpSp>
        <p:nvGrpSpPr>
          <p:cNvPr id="12" name="Group 11">
            <a:extLst>
              <a:ext uri="{FF2B5EF4-FFF2-40B4-BE49-F238E27FC236}">
                <a16:creationId xmlns:a16="http://schemas.microsoft.com/office/drawing/2014/main" id="{DDE2F6C0-D0FF-6548-A912-BF7675242572}"/>
              </a:ext>
            </a:extLst>
          </p:cNvPr>
          <p:cNvGrpSpPr/>
          <p:nvPr/>
        </p:nvGrpSpPr>
        <p:grpSpPr>
          <a:xfrm>
            <a:off x="10537371" y="5211897"/>
            <a:ext cx="1649679" cy="1649679"/>
            <a:chOff x="10953552" y="5671622"/>
            <a:chExt cx="1189954" cy="1189954"/>
          </a:xfrm>
        </p:grpSpPr>
        <p:sp>
          <p:nvSpPr>
            <p:cNvPr id="15" name="Right Triangle 14">
              <a:extLst>
                <a:ext uri="{FF2B5EF4-FFF2-40B4-BE49-F238E27FC236}">
                  <a16:creationId xmlns:a16="http://schemas.microsoft.com/office/drawing/2014/main" id="{7C739C59-318C-A948-9F3D-DDB9326414C4}"/>
                </a:ext>
              </a:extLst>
            </p:cNvPr>
            <p:cNvSpPr/>
            <p:nvPr/>
          </p:nvSpPr>
          <p:spPr>
            <a:xfrm rot="16200000">
              <a:off x="10953552" y="5671622"/>
              <a:ext cx="1189954" cy="1189954"/>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pic>
          <p:nvPicPr>
            <p:cNvPr id="16" name="Picture 15">
              <a:extLst>
                <a:ext uri="{FF2B5EF4-FFF2-40B4-BE49-F238E27FC236}">
                  <a16:creationId xmlns:a16="http://schemas.microsoft.com/office/drawing/2014/main" id="{0E40657F-07CA-A846-A113-81B1258087C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580307" y="6229095"/>
              <a:ext cx="479943" cy="479943"/>
            </a:xfrm>
            <a:prstGeom prst="rect">
              <a:avLst/>
            </a:prstGeom>
          </p:spPr>
        </p:pic>
      </p:grpSp>
      <p:sp>
        <p:nvSpPr>
          <p:cNvPr id="17" name="TextBox 2"/>
          <p:cNvSpPr txBox="1"/>
          <p:nvPr/>
        </p:nvSpPr>
        <p:spPr>
          <a:xfrm>
            <a:off x="485905" y="3114722"/>
            <a:ext cx="6347940" cy="2585323"/>
          </a:xfrm>
          <a:prstGeom prst="rect">
            <a:avLst/>
          </a:prstGeom>
          <a:noFill/>
        </p:spPr>
        <p:txBody>
          <a:bodyPr wrap="square" rtlCol="0">
            <a:spAutoFit/>
          </a:bodyPr>
          <a:lstStyle/>
          <a:p>
            <a:r>
              <a:rPr lang="en-US" sz="5400" dirty="0" err="1">
                <a:solidFill>
                  <a:schemeClr val="bg1"/>
                </a:solidFill>
                <a:latin typeface="Arial Nova" panose="020B0504020202020204" pitchFamily="34" charset="0"/>
                <a:ea typeface="Avenir Medium" charset="0"/>
                <a:cs typeface="Arial" panose="020B0604020202020204" pitchFamily="34" charset="0"/>
              </a:rPr>
              <a:t>Medidas</a:t>
            </a:r>
            <a:r>
              <a:rPr lang="en-US" sz="5400" dirty="0">
                <a:solidFill>
                  <a:schemeClr val="bg1"/>
                </a:solidFill>
                <a:latin typeface="Arial Nova" panose="020B0504020202020204" pitchFamily="34" charset="0"/>
                <a:ea typeface="Avenir Medium" charset="0"/>
                <a:cs typeface="Arial" panose="020B0604020202020204" pitchFamily="34" charset="0"/>
              </a:rPr>
              <a:t> </a:t>
            </a:r>
            <a:r>
              <a:rPr lang="en-US" sz="5400" dirty="0" err="1">
                <a:solidFill>
                  <a:schemeClr val="bg1"/>
                </a:solidFill>
                <a:latin typeface="Arial Nova" panose="020B0504020202020204" pitchFamily="34" charset="0"/>
                <a:ea typeface="Avenir Medium" charset="0"/>
                <a:cs typeface="Arial" panose="020B0604020202020204" pitchFamily="34" charset="0"/>
              </a:rPr>
              <a:t>Preventivas</a:t>
            </a:r>
            <a:endParaRPr lang="en-US" sz="5400" dirty="0">
              <a:solidFill>
                <a:schemeClr val="bg1"/>
              </a:solidFill>
              <a:latin typeface="Arial Nova" panose="020B0504020202020204" pitchFamily="34" charset="0"/>
              <a:ea typeface="Avenir Medium" charset="0"/>
              <a:cs typeface="Arial" panose="020B0604020202020204" pitchFamily="34" charset="0"/>
            </a:endParaRPr>
          </a:p>
          <a:p>
            <a:endParaRPr lang="es-MX" sz="5400" dirty="0">
              <a:solidFill>
                <a:srgbClr val="FFFFFF"/>
              </a:solidFill>
              <a:latin typeface="Arial Nova" panose="020B0504020202020204" pitchFamily="34" charset="0"/>
              <a:cs typeface="Arial" panose="020B0604020202020204" pitchFamily="34" charset="0"/>
            </a:endParaRPr>
          </a:p>
        </p:txBody>
      </p:sp>
    </p:spTree>
    <p:extLst>
      <p:ext uri="{BB962C8B-B14F-4D97-AF65-F5344CB8AC3E}">
        <p14:creationId xmlns:p14="http://schemas.microsoft.com/office/powerpoint/2010/main" val="2009951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1000" fill="hold"/>
                                        <p:tgtEl>
                                          <p:spTgt spid="17"/>
                                        </p:tgtEl>
                                        <p:attrNameLst>
                                          <p:attrName>ppt_x</p:attrName>
                                        </p:attrNameLst>
                                      </p:cBhvr>
                                      <p:tavLst>
                                        <p:tav tm="0">
                                          <p:val>
                                            <p:strVal val="0-#ppt_w/2"/>
                                          </p:val>
                                        </p:tav>
                                        <p:tav tm="100000">
                                          <p:val>
                                            <p:strVal val="#ppt_x"/>
                                          </p:val>
                                        </p:tav>
                                      </p:tavLst>
                                    </p:anim>
                                    <p:anim calcmode="lin" valueType="num">
                                      <p:cBhvr additive="base">
                                        <p:cTn id="8" dur="10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44AD69E4966E34F99BC929C6415BC94" ma:contentTypeVersion="11" ma:contentTypeDescription="Create a new document." ma:contentTypeScope="" ma:versionID="7eda70212f528c30003ed1e76572b185">
  <xsd:schema xmlns:xsd="http://www.w3.org/2001/XMLSchema" xmlns:xs="http://www.w3.org/2001/XMLSchema" xmlns:p="http://schemas.microsoft.com/office/2006/metadata/properties" xmlns:ns3="618b3525-e9c7-4e90-a3c8-9e229f57c6b7" xmlns:ns4="361fe79d-5853-4f1d-b32c-7e689dd2ad26" targetNamespace="http://schemas.microsoft.com/office/2006/metadata/properties" ma:root="true" ma:fieldsID="c6afb78257afcd6d62ac8ab61a3b8f5b" ns3:_="" ns4:_="">
    <xsd:import namespace="618b3525-e9c7-4e90-a3c8-9e229f57c6b7"/>
    <xsd:import namespace="361fe79d-5853-4f1d-b32c-7e689dd2ad26"/>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4:SharedWithUsers" minOccurs="0"/>
                <xsd:element ref="ns4:SharedWithDetails" minOccurs="0"/>
                <xsd:element ref="ns4:SharingHintHash" minOccurs="0"/>
                <xsd:element ref="ns3:MediaServiceGenerationTime" minOccurs="0"/>
                <xsd:element ref="ns3:MediaServiceEventHashCode"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8b3525-e9c7-4e90-a3c8-9e229f57c6b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61fe79d-5853-4f1d-b32c-7e689dd2ad26"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SharingHintHash" ma:index="15"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AA3BE32-0089-4326-8A39-CD91AFA74A7A}">
  <ds:schemaRefs>
    <ds:schemaRef ds:uri="http://schemas.microsoft.com/sharepoint/v3/contenttype/forms"/>
  </ds:schemaRefs>
</ds:datastoreItem>
</file>

<file path=customXml/itemProps2.xml><?xml version="1.0" encoding="utf-8"?>
<ds:datastoreItem xmlns:ds="http://schemas.openxmlformats.org/officeDocument/2006/customXml" ds:itemID="{72B284AC-1A90-4C94-90FE-20D2921F777E}">
  <ds:schemaRefs>
    <ds:schemaRef ds:uri="http://schemas.microsoft.com/office/2006/metadata/properties"/>
    <ds:schemaRef ds:uri="http://www.w3.org/2000/xmlns/"/>
  </ds:schemaRefs>
</ds:datastoreItem>
</file>

<file path=customXml/itemProps3.xml><?xml version="1.0" encoding="utf-8"?>
<ds:datastoreItem xmlns:ds="http://schemas.openxmlformats.org/officeDocument/2006/customXml" ds:itemID="{CC0DF241-D3FE-44B7-9FE3-C92AB84AF315}">
  <ds:schemaRefs>
    <ds:schemaRef ds:uri="http://schemas.microsoft.com/office/2006/metadata/contentType"/>
    <ds:schemaRef ds:uri="http://schemas.microsoft.com/office/2006/metadata/properties/metaAttributes"/>
    <ds:schemaRef ds:uri="http://www.w3.org/2000/xmlns/"/>
    <ds:schemaRef ds:uri="http://www.w3.org/2001/XMLSchema"/>
    <ds:schemaRef ds:uri="618b3525-e9c7-4e90-a3c8-9e229f57c6b7"/>
    <ds:schemaRef ds:uri="361fe79d-5853-4f1d-b32c-7e689dd2ad26"/>
  </ds:schemaRefs>
</ds:datastoreItem>
</file>

<file path=docProps/app.xml><?xml version="1.0" encoding="utf-8"?>
<Properties xmlns="http://schemas.openxmlformats.org/officeDocument/2006/extended-properties" xmlns:vt="http://schemas.openxmlformats.org/officeDocument/2006/docPropsVTypes">
  <TotalTime>638</TotalTime>
  <Words>1597</Words>
  <Application>Microsoft Office PowerPoint</Application>
  <PresentationFormat>Panorámica</PresentationFormat>
  <Paragraphs>194</Paragraphs>
  <Slides>25</Slides>
  <Notes>9</Notes>
  <HiddenSlides>0</HiddenSlides>
  <MMClips>0</MMClips>
  <ScaleCrop>false</ScaleCrop>
  <HeadingPairs>
    <vt:vector size="4" baseType="variant">
      <vt:variant>
        <vt:lpstr>Tema</vt:lpstr>
      </vt:variant>
      <vt:variant>
        <vt:i4>1</vt:i4>
      </vt:variant>
      <vt:variant>
        <vt:lpstr>Títulos de diapositiva</vt:lpstr>
      </vt:variant>
      <vt:variant>
        <vt:i4>25</vt:i4>
      </vt:variant>
    </vt:vector>
  </HeadingPairs>
  <TitlesOfParts>
    <vt:vector size="26" baseType="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Carlos Eduardo Cardenas Escutia</dc:creator>
  <cp:lastModifiedBy>Gerardo Nochez Ceron</cp:lastModifiedBy>
  <cp:revision>84</cp:revision>
  <dcterms:created xsi:type="dcterms:W3CDTF">2019-08-20T20:15:55Z</dcterms:created>
  <dcterms:modified xsi:type="dcterms:W3CDTF">2019-12-12T18:30:07Z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0x010100244AD69E4966E34F99BC929C6415BC94</vt:lpwstr>
  </property>
</Properties>
</file>